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9"/>
  </p:notesMasterIdLst>
  <p:handoutMasterIdLst>
    <p:handoutMasterId r:id="rId20"/>
  </p:handoutMasterIdLst>
  <p:sldIdLst>
    <p:sldId id="256" r:id="rId5"/>
    <p:sldId id="327" r:id="rId6"/>
    <p:sldId id="326" r:id="rId7"/>
    <p:sldId id="312" r:id="rId8"/>
    <p:sldId id="278" r:id="rId9"/>
    <p:sldId id="319" r:id="rId10"/>
    <p:sldId id="333" r:id="rId11"/>
    <p:sldId id="334" r:id="rId12"/>
    <p:sldId id="335" r:id="rId13"/>
    <p:sldId id="332" r:id="rId14"/>
    <p:sldId id="308" r:id="rId15"/>
    <p:sldId id="309" r:id="rId16"/>
    <p:sldId id="328" r:id="rId17"/>
    <p:sldId id="329" r:id="rId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a Rivera" initials="LR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C32"/>
    <a:srgbClr val="E4F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76" autoAdjust="0"/>
  </p:normalViewPr>
  <p:slideViewPr>
    <p:cSldViewPr>
      <p:cViewPr>
        <p:scale>
          <a:sx n="100" d="100"/>
          <a:sy n="100" d="100"/>
        </p:scale>
        <p:origin x="-510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8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6-22T14:01:23.451" idx="5">
    <p:pos x="3474" y="3678"/>
    <p:text>SE PUEDE PONER OTRA EN LA QUE ESTAN EN FRENTE DE EL ROLL UP DE AICESIS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33417F-03F5-4EE4-9965-834A25CD9E6F}" type="doc">
      <dgm:prSet loTypeId="urn:microsoft.com/office/officeart/2005/8/layout/venn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SV"/>
        </a:p>
      </dgm:t>
    </dgm:pt>
    <dgm:pt modelId="{EDFD7BA6-3E42-4C24-BF25-7B1766CBFEB6}">
      <dgm:prSet custT="1"/>
      <dgm:spPr/>
      <dgm:t>
        <a:bodyPr/>
        <a:lstStyle/>
        <a:p>
          <a:pPr algn="ctr" rtl="0"/>
          <a:r>
            <a:rPr lang="es-SV" sz="1400" dirty="0" smtClean="0">
              <a:latin typeface="Arial Narrow" pitchFamily="34" charset="0"/>
            </a:rPr>
            <a:t>En la actualidad es el  espacio de concertación, que mejor expresa las posibilidades  de construir acuerdos que vayan más allá de intereses puramente sectoriales.</a:t>
          </a:r>
          <a:endParaRPr lang="es-SV" sz="1000" dirty="0">
            <a:latin typeface="Arial Narrow" pitchFamily="34" charset="0"/>
          </a:endParaRPr>
        </a:p>
      </dgm:t>
    </dgm:pt>
    <dgm:pt modelId="{D0D9EA6A-8367-495D-95D1-962784B0C9E8}" type="parTrans" cxnId="{020B6771-59BD-45CE-B1F0-7C2B1223B4A9}">
      <dgm:prSet/>
      <dgm:spPr/>
      <dgm:t>
        <a:bodyPr/>
        <a:lstStyle/>
        <a:p>
          <a:endParaRPr lang="es-SV"/>
        </a:p>
      </dgm:t>
    </dgm:pt>
    <dgm:pt modelId="{601D83F1-02A0-4ADF-AA82-D0581F3D9E5A}" type="sibTrans" cxnId="{020B6771-59BD-45CE-B1F0-7C2B1223B4A9}">
      <dgm:prSet/>
      <dgm:spPr/>
      <dgm:t>
        <a:bodyPr/>
        <a:lstStyle/>
        <a:p>
          <a:endParaRPr lang="es-SV"/>
        </a:p>
      </dgm:t>
    </dgm:pt>
    <dgm:pt modelId="{0D211B72-D484-4B82-8829-ABA4DA9745E8}">
      <dgm:prSet custT="1"/>
      <dgm:spPr/>
      <dgm:t>
        <a:bodyPr/>
        <a:lstStyle/>
        <a:p>
          <a:pPr algn="ctr" rtl="0"/>
          <a:r>
            <a:rPr lang="es-SV" sz="1400" dirty="0" smtClean="0">
              <a:latin typeface="Arial Narrow" pitchFamily="34" charset="0"/>
            </a:rPr>
            <a:t>El CES es una oportunidad importante de participación social y un espacio privilegiado para ejercer el diálogo social.</a:t>
          </a:r>
          <a:endParaRPr lang="es-SV" sz="1000" dirty="0">
            <a:latin typeface="Arial Narrow" pitchFamily="34" charset="0"/>
          </a:endParaRPr>
        </a:p>
      </dgm:t>
    </dgm:pt>
    <dgm:pt modelId="{021B0A14-F578-475F-A020-45174C3B83A2}" type="parTrans" cxnId="{4BA80274-15B6-4787-96B2-502E918628B6}">
      <dgm:prSet/>
      <dgm:spPr/>
      <dgm:t>
        <a:bodyPr/>
        <a:lstStyle/>
        <a:p>
          <a:endParaRPr lang="es-SV"/>
        </a:p>
      </dgm:t>
    </dgm:pt>
    <dgm:pt modelId="{8813BCC7-8A60-4314-8247-2EED8B44AD7B}" type="sibTrans" cxnId="{4BA80274-15B6-4787-96B2-502E918628B6}">
      <dgm:prSet/>
      <dgm:spPr/>
      <dgm:t>
        <a:bodyPr/>
        <a:lstStyle/>
        <a:p>
          <a:endParaRPr lang="es-SV"/>
        </a:p>
      </dgm:t>
    </dgm:pt>
    <dgm:pt modelId="{43DB43EE-C928-42D7-B884-A45FC600A7D3}">
      <dgm:prSet custT="1"/>
      <dgm:spPr/>
      <dgm:t>
        <a:bodyPr/>
        <a:lstStyle/>
        <a:p>
          <a:pPr algn="ctr" rtl="0"/>
          <a:r>
            <a:rPr lang="es-SV" sz="1300" dirty="0" smtClean="0">
              <a:latin typeface="Arial Narrow" pitchFamily="34" charset="0"/>
            </a:rPr>
            <a:t>El objetivo de apoyar al CES se basa en la consolidación de la gobernabilidad democrática, que requiere una nueva manera de construir consensos sobre los principales problemas nacionales; así como la participación e inclusión de los diferentes sectores, en particular los que han sido tradicionalmente excluidos de los debates de política pública.</a:t>
          </a:r>
          <a:endParaRPr lang="es-SV" sz="1300" dirty="0">
            <a:latin typeface="Arial Narrow" pitchFamily="34" charset="0"/>
          </a:endParaRPr>
        </a:p>
      </dgm:t>
    </dgm:pt>
    <dgm:pt modelId="{6C41CDCB-16D7-4D10-94CC-135E1CF81EF2}" type="parTrans" cxnId="{F7C48238-AAF4-4621-B985-122440683704}">
      <dgm:prSet/>
      <dgm:spPr/>
      <dgm:t>
        <a:bodyPr/>
        <a:lstStyle/>
        <a:p>
          <a:endParaRPr lang="es-SV"/>
        </a:p>
      </dgm:t>
    </dgm:pt>
    <dgm:pt modelId="{D86AEDA1-F3F9-4792-B303-9567F30E55E9}" type="sibTrans" cxnId="{F7C48238-AAF4-4621-B985-122440683704}">
      <dgm:prSet/>
      <dgm:spPr/>
      <dgm:t>
        <a:bodyPr/>
        <a:lstStyle/>
        <a:p>
          <a:endParaRPr lang="es-SV"/>
        </a:p>
      </dgm:t>
    </dgm:pt>
    <dgm:pt modelId="{93424A4D-94DD-48B9-8682-20B271F2077B}" type="pres">
      <dgm:prSet presAssocID="{DC33417F-03F5-4EE4-9965-834A25CD9E6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64C96439-C485-47DC-A944-F856E5505E13}" type="pres">
      <dgm:prSet presAssocID="{EDFD7BA6-3E42-4C24-BF25-7B1766CBFEB6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A5E00A91-3FEA-40D7-806C-A3D01C134E1D}" type="pres">
      <dgm:prSet presAssocID="{601D83F1-02A0-4ADF-AA82-D0581F3D9E5A}" presName="space" presStyleCnt="0"/>
      <dgm:spPr/>
    </dgm:pt>
    <dgm:pt modelId="{CCA2E6B2-3E6B-4A1B-8305-DB458C4B62B8}" type="pres">
      <dgm:prSet presAssocID="{0D211B72-D484-4B82-8829-ABA4DA9745E8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6FD89258-EA94-4AB3-B14B-AF06842C94B7}" type="pres">
      <dgm:prSet presAssocID="{8813BCC7-8A60-4314-8247-2EED8B44AD7B}" presName="space" presStyleCnt="0"/>
      <dgm:spPr/>
    </dgm:pt>
    <dgm:pt modelId="{F7BA6CB9-ECB4-4565-BAE9-4739DF7B0D5F}" type="pres">
      <dgm:prSet presAssocID="{43DB43EE-C928-42D7-B884-A45FC600A7D3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020B6771-59BD-45CE-B1F0-7C2B1223B4A9}" srcId="{DC33417F-03F5-4EE4-9965-834A25CD9E6F}" destId="{EDFD7BA6-3E42-4C24-BF25-7B1766CBFEB6}" srcOrd="0" destOrd="0" parTransId="{D0D9EA6A-8367-495D-95D1-962784B0C9E8}" sibTransId="{601D83F1-02A0-4ADF-AA82-D0581F3D9E5A}"/>
    <dgm:cxn modelId="{09089C36-D9FB-49E4-B4F5-097D49C67B09}" type="presOf" srcId="{DC33417F-03F5-4EE4-9965-834A25CD9E6F}" destId="{93424A4D-94DD-48B9-8682-20B271F2077B}" srcOrd="0" destOrd="0" presId="urn:microsoft.com/office/officeart/2005/8/layout/venn3"/>
    <dgm:cxn modelId="{4BA80274-15B6-4787-96B2-502E918628B6}" srcId="{DC33417F-03F5-4EE4-9965-834A25CD9E6F}" destId="{0D211B72-D484-4B82-8829-ABA4DA9745E8}" srcOrd="1" destOrd="0" parTransId="{021B0A14-F578-475F-A020-45174C3B83A2}" sibTransId="{8813BCC7-8A60-4314-8247-2EED8B44AD7B}"/>
    <dgm:cxn modelId="{F18DFFA0-6EFA-4800-9659-FAA210F0CD38}" type="presOf" srcId="{EDFD7BA6-3E42-4C24-BF25-7B1766CBFEB6}" destId="{64C96439-C485-47DC-A944-F856E5505E13}" srcOrd="0" destOrd="0" presId="urn:microsoft.com/office/officeart/2005/8/layout/venn3"/>
    <dgm:cxn modelId="{1FDE8C33-C76E-4056-8C62-5B843D3CC847}" type="presOf" srcId="{43DB43EE-C928-42D7-B884-A45FC600A7D3}" destId="{F7BA6CB9-ECB4-4565-BAE9-4739DF7B0D5F}" srcOrd="0" destOrd="0" presId="urn:microsoft.com/office/officeart/2005/8/layout/venn3"/>
    <dgm:cxn modelId="{6DE8F997-5F92-478A-B57F-39971ED5DECB}" type="presOf" srcId="{0D211B72-D484-4B82-8829-ABA4DA9745E8}" destId="{CCA2E6B2-3E6B-4A1B-8305-DB458C4B62B8}" srcOrd="0" destOrd="0" presId="urn:microsoft.com/office/officeart/2005/8/layout/venn3"/>
    <dgm:cxn modelId="{F7C48238-AAF4-4621-B985-122440683704}" srcId="{DC33417F-03F5-4EE4-9965-834A25CD9E6F}" destId="{43DB43EE-C928-42D7-B884-A45FC600A7D3}" srcOrd="2" destOrd="0" parTransId="{6C41CDCB-16D7-4D10-94CC-135E1CF81EF2}" sibTransId="{D86AEDA1-F3F9-4792-B303-9567F30E55E9}"/>
    <dgm:cxn modelId="{7D9C1CEC-31E0-4D99-B2CF-0DA4E4F77291}" type="presParOf" srcId="{93424A4D-94DD-48B9-8682-20B271F2077B}" destId="{64C96439-C485-47DC-A944-F856E5505E13}" srcOrd="0" destOrd="0" presId="urn:microsoft.com/office/officeart/2005/8/layout/venn3"/>
    <dgm:cxn modelId="{5727E84D-1256-4FBB-B07C-B69962D5560B}" type="presParOf" srcId="{93424A4D-94DD-48B9-8682-20B271F2077B}" destId="{A5E00A91-3FEA-40D7-806C-A3D01C134E1D}" srcOrd="1" destOrd="0" presId="urn:microsoft.com/office/officeart/2005/8/layout/venn3"/>
    <dgm:cxn modelId="{A9D9A537-FDDF-40B2-9382-FFF607785222}" type="presParOf" srcId="{93424A4D-94DD-48B9-8682-20B271F2077B}" destId="{CCA2E6B2-3E6B-4A1B-8305-DB458C4B62B8}" srcOrd="2" destOrd="0" presId="urn:microsoft.com/office/officeart/2005/8/layout/venn3"/>
    <dgm:cxn modelId="{1F909862-8EB8-47E2-863B-6D748B9BF7A7}" type="presParOf" srcId="{93424A4D-94DD-48B9-8682-20B271F2077B}" destId="{6FD89258-EA94-4AB3-B14B-AF06842C94B7}" srcOrd="3" destOrd="0" presId="urn:microsoft.com/office/officeart/2005/8/layout/venn3"/>
    <dgm:cxn modelId="{38C088B5-4559-4548-A848-1580CAB767D3}" type="presParOf" srcId="{93424A4D-94DD-48B9-8682-20B271F2077B}" destId="{F7BA6CB9-ECB4-4565-BAE9-4739DF7B0D5F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0DDD01-5FE3-4D3B-8DB3-CD024A7A01F4}" type="doc">
      <dgm:prSet loTypeId="urn:microsoft.com/office/officeart/2005/8/layout/hierarchy2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SV"/>
        </a:p>
      </dgm:t>
    </dgm:pt>
    <dgm:pt modelId="{6CAB7436-90BD-4571-9AFD-5BD4B525CDA9}">
      <dgm:prSet custT="1"/>
      <dgm:spPr/>
      <dgm:t>
        <a:bodyPr/>
        <a:lstStyle/>
        <a:p>
          <a:pPr rtl="0"/>
          <a:r>
            <a:rPr lang="es-SV" sz="2400" dirty="0" smtClean="0">
              <a:latin typeface="Arial Narrow" pitchFamily="34" charset="0"/>
            </a:rPr>
            <a:t>PNUD lleva la Secretaría Ejecutiva del CES, se ha enfocado en :</a:t>
          </a:r>
          <a:endParaRPr lang="es-SV" sz="2400" dirty="0">
            <a:latin typeface="Arial Narrow" pitchFamily="34" charset="0"/>
          </a:endParaRPr>
        </a:p>
      </dgm:t>
    </dgm:pt>
    <dgm:pt modelId="{EBEE9BF5-324F-46B8-8576-19E7516A3FA6}" type="parTrans" cxnId="{8C112A55-C0C9-4B2F-89A8-6B390963BE2D}">
      <dgm:prSet/>
      <dgm:spPr/>
      <dgm:t>
        <a:bodyPr/>
        <a:lstStyle/>
        <a:p>
          <a:endParaRPr lang="es-SV"/>
        </a:p>
      </dgm:t>
    </dgm:pt>
    <dgm:pt modelId="{A6B9AC17-EE0A-473E-8E3B-989809D8E2B7}" type="sibTrans" cxnId="{8C112A55-C0C9-4B2F-89A8-6B390963BE2D}">
      <dgm:prSet/>
      <dgm:spPr/>
      <dgm:t>
        <a:bodyPr/>
        <a:lstStyle/>
        <a:p>
          <a:endParaRPr lang="es-SV"/>
        </a:p>
      </dgm:t>
    </dgm:pt>
    <dgm:pt modelId="{3AC119C1-E282-496D-9F68-67F45C840823}">
      <dgm:prSet custT="1"/>
      <dgm:spPr/>
      <dgm:t>
        <a:bodyPr/>
        <a:lstStyle/>
        <a:p>
          <a:pPr rtl="0"/>
          <a:r>
            <a:rPr lang="es-SV" sz="1400" dirty="0" smtClean="0">
              <a:latin typeface="Arial Narrow" pitchFamily="34" charset="0"/>
            </a:rPr>
            <a:t>La institucionalización de espacios permanentes e inclusivos de diálogo en materia económica y social</a:t>
          </a:r>
          <a:endParaRPr lang="es-SV" sz="1400" dirty="0">
            <a:latin typeface="Arial Narrow" pitchFamily="34" charset="0"/>
          </a:endParaRPr>
        </a:p>
      </dgm:t>
    </dgm:pt>
    <dgm:pt modelId="{5D1E75A8-7232-4E10-A201-A674D0EEBC95}" type="parTrans" cxnId="{45EC30F8-696A-4B28-801A-4A921704BD2E}">
      <dgm:prSet/>
      <dgm:spPr/>
      <dgm:t>
        <a:bodyPr/>
        <a:lstStyle/>
        <a:p>
          <a:endParaRPr lang="es-SV"/>
        </a:p>
      </dgm:t>
    </dgm:pt>
    <dgm:pt modelId="{44246C68-D3A3-427B-A0E9-EABDBA277C42}" type="sibTrans" cxnId="{45EC30F8-696A-4B28-801A-4A921704BD2E}">
      <dgm:prSet/>
      <dgm:spPr/>
      <dgm:t>
        <a:bodyPr/>
        <a:lstStyle/>
        <a:p>
          <a:endParaRPr lang="es-SV"/>
        </a:p>
      </dgm:t>
    </dgm:pt>
    <dgm:pt modelId="{A912E7B4-E86C-4EEB-98A5-C0D6727FB348}">
      <dgm:prSet custT="1"/>
      <dgm:spPr/>
      <dgm:t>
        <a:bodyPr/>
        <a:lstStyle/>
        <a:p>
          <a:pPr rtl="0"/>
          <a:r>
            <a:rPr lang="es-SV" sz="1400" dirty="0" smtClean="0">
              <a:latin typeface="Arial Narrow" pitchFamily="34" charset="0"/>
            </a:rPr>
            <a:t>El fortalecimiento de las capacidades técnicas para el diálogo, de los diferentes sectores representados en el CES, especialmente de los sectores sindical y social</a:t>
          </a:r>
          <a:endParaRPr lang="es-SV" sz="1400" dirty="0">
            <a:latin typeface="Arial Narrow" pitchFamily="34" charset="0"/>
          </a:endParaRPr>
        </a:p>
      </dgm:t>
    </dgm:pt>
    <dgm:pt modelId="{F58E7BA5-A318-4FE3-852F-AFF17C99610C}" type="parTrans" cxnId="{9A57443E-7676-4EC8-9017-440FA056FA87}">
      <dgm:prSet/>
      <dgm:spPr/>
      <dgm:t>
        <a:bodyPr/>
        <a:lstStyle/>
        <a:p>
          <a:endParaRPr lang="es-SV"/>
        </a:p>
      </dgm:t>
    </dgm:pt>
    <dgm:pt modelId="{04439107-4E82-4618-9ABC-CBB7AAC886BB}" type="sibTrans" cxnId="{9A57443E-7676-4EC8-9017-440FA056FA87}">
      <dgm:prSet/>
      <dgm:spPr/>
      <dgm:t>
        <a:bodyPr/>
        <a:lstStyle/>
        <a:p>
          <a:endParaRPr lang="es-SV"/>
        </a:p>
      </dgm:t>
    </dgm:pt>
    <dgm:pt modelId="{FAA22DD8-BEDA-4CC3-A558-AD43BB7F7574}">
      <dgm:prSet custT="1"/>
      <dgm:spPr/>
      <dgm:t>
        <a:bodyPr/>
        <a:lstStyle/>
        <a:p>
          <a:pPr rtl="0"/>
          <a:endParaRPr lang="es-SV" sz="1400" dirty="0" smtClean="0">
            <a:latin typeface="Arial Narrow" pitchFamily="34" charset="0"/>
          </a:endParaRPr>
        </a:p>
        <a:p>
          <a:pPr rtl="0"/>
          <a:r>
            <a:rPr lang="es-SV" sz="1400" dirty="0" smtClean="0">
              <a:latin typeface="Arial Narrow" pitchFamily="34" charset="0"/>
            </a:rPr>
            <a:t>La generación de conocimientos e información que permita nivelar la mesa, nutrir el diálogo y facilitar las discusiones sobre las diferentes propuestas de políticas públicas que sean sometidas a consideración del Consejo</a:t>
          </a:r>
          <a:br>
            <a:rPr lang="es-SV" sz="1400" dirty="0" smtClean="0">
              <a:latin typeface="Arial Narrow" pitchFamily="34" charset="0"/>
            </a:rPr>
          </a:br>
          <a:r>
            <a:rPr lang="es-SV" sz="1400" dirty="0" smtClean="0">
              <a:latin typeface="Arial Narrow" pitchFamily="34" charset="0"/>
            </a:rPr>
            <a:t/>
          </a:r>
          <a:br>
            <a:rPr lang="es-SV" sz="1400" dirty="0" smtClean="0">
              <a:latin typeface="Arial Narrow" pitchFamily="34" charset="0"/>
            </a:rPr>
          </a:br>
          <a:endParaRPr lang="es-SV" sz="1400" dirty="0">
            <a:latin typeface="Arial Narrow" pitchFamily="34" charset="0"/>
          </a:endParaRPr>
        </a:p>
      </dgm:t>
    </dgm:pt>
    <dgm:pt modelId="{8B589069-4138-4559-8AB4-06DA7AB7813C}" type="parTrans" cxnId="{5F27F1B4-BA0B-4372-872D-3E1FC3290A98}">
      <dgm:prSet/>
      <dgm:spPr/>
      <dgm:t>
        <a:bodyPr/>
        <a:lstStyle/>
        <a:p>
          <a:endParaRPr lang="es-SV"/>
        </a:p>
      </dgm:t>
    </dgm:pt>
    <dgm:pt modelId="{0A957D3D-ACBF-4E22-B303-6DFE6674B43B}" type="sibTrans" cxnId="{5F27F1B4-BA0B-4372-872D-3E1FC3290A98}">
      <dgm:prSet/>
      <dgm:spPr/>
      <dgm:t>
        <a:bodyPr/>
        <a:lstStyle/>
        <a:p>
          <a:endParaRPr lang="es-SV"/>
        </a:p>
      </dgm:t>
    </dgm:pt>
    <dgm:pt modelId="{122AFA08-AE52-4249-A29E-ADF390C70096}" type="pres">
      <dgm:prSet presAssocID="{3E0DDD01-5FE3-4D3B-8DB3-CD024A7A01F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53EEC26E-8767-4DBD-AA9F-34510E6C225A}" type="pres">
      <dgm:prSet presAssocID="{6CAB7436-90BD-4571-9AFD-5BD4B525CDA9}" presName="root1" presStyleCnt="0"/>
      <dgm:spPr/>
    </dgm:pt>
    <dgm:pt modelId="{8C204AA8-5F11-489C-B153-AA4DAE99349D}" type="pres">
      <dgm:prSet presAssocID="{6CAB7436-90BD-4571-9AFD-5BD4B525CDA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SV"/>
        </a:p>
      </dgm:t>
    </dgm:pt>
    <dgm:pt modelId="{3E1A5099-F95B-43BF-B20C-531B621866EC}" type="pres">
      <dgm:prSet presAssocID="{6CAB7436-90BD-4571-9AFD-5BD4B525CDA9}" presName="level2hierChild" presStyleCnt="0"/>
      <dgm:spPr/>
    </dgm:pt>
    <dgm:pt modelId="{724BFDB7-96A5-4D6C-BE7C-8B492D969AE9}" type="pres">
      <dgm:prSet presAssocID="{5D1E75A8-7232-4E10-A201-A674D0EEBC95}" presName="conn2-1" presStyleLbl="parChTrans1D2" presStyleIdx="0" presStyleCnt="3"/>
      <dgm:spPr/>
      <dgm:t>
        <a:bodyPr/>
        <a:lstStyle/>
        <a:p>
          <a:endParaRPr lang="es-SV"/>
        </a:p>
      </dgm:t>
    </dgm:pt>
    <dgm:pt modelId="{E775F8E0-7470-4B02-B708-55D402DF5393}" type="pres">
      <dgm:prSet presAssocID="{5D1E75A8-7232-4E10-A201-A674D0EEBC95}" presName="connTx" presStyleLbl="parChTrans1D2" presStyleIdx="0" presStyleCnt="3"/>
      <dgm:spPr/>
      <dgm:t>
        <a:bodyPr/>
        <a:lstStyle/>
        <a:p>
          <a:endParaRPr lang="es-SV"/>
        </a:p>
      </dgm:t>
    </dgm:pt>
    <dgm:pt modelId="{708FEF41-F2E6-42F0-8064-A5CC1DDF110C}" type="pres">
      <dgm:prSet presAssocID="{3AC119C1-E282-496D-9F68-67F45C840823}" presName="root2" presStyleCnt="0"/>
      <dgm:spPr/>
    </dgm:pt>
    <dgm:pt modelId="{30E8354D-D2DB-420E-A03D-24B1C19F604E}" type="pres">
      <dgm:prSet presAssocID="{3AC119C1-E282-496D-9F68-67F45C840823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SV"/>
        </a:p>
      </dgm:t>
    </dgm:pt>
    <dgm:pt modelId="{EFC4B5CE-7166-47D7-883D-DB230CB25AD3}" type="pres">
      <dgm:prSet presAssocID="{3AC119C1-E282-496D-9F68-67F45C840823}" presName="level3hierChild" presStyleCnt="0"/>
      <dgm:spPr/>
    </dgm:pt>
    <dgm:pt modelId="{CEC6F660-BDCA-466A-9123-3E769CA5FE24}" type="pres">
      <dgm:prSet presAssocID="{F58E7BA5-A318-4FE3-852F-AFF17C99610C}" presName="conn2-1" presStyleLbl="parChTrans1D2" presStyleIdx="1" presStyleCnt="3"/>
      <dgm:spPr/>
      <dgm:t>
        <a:bodyPr/>
        <a:lstStyle/>
        <a:p>
          <a:endParaRPr lang="es-SV"/>
        </a:p>
      </dgm:t>
    </dgm:pt>
    <dgm:pt modelId="{8FA52AA7-2801-43FC-AED4-6429FBB07193}" type="pres">
      <dgm:prSet presAssocID="{F58E7BA5-A318-4FE3-852F-AFF17C99610C}" presName="connTx" presStyleLbl="parChTrans1D2" presStyleIdx="1" presStyleCnt="3"/>
      <dgm:spPr/>
      <dgm:t>
        <a:bodyPr/>
        <a:lstStyle/>
        <a:p>
          <a:endParaRPr lang="es-SV"/>
        </a:p>
      </dgm:t>
    </dgm:pt>
    <dgm:pt modelId="{30021C78-D5A8-42C0-B571-236DBAEAAB30}" type="pres">
      <dgm:prSet presAssocID="{A912E7B4-E86C-4EEB-98A5-C0D6727FB348}" presName="root2" presStyleCnt="0"/>
      <dgm:spPr/>
    </dgm:pt>
    <dgm:pt modelId="{63570B92-D268-4B4F-9E68-8CF33DB2D1D7}" type="pres">
      <dgm:prSet presAssocID="{A912E7B4-E86C-4EEB-98A5-C0D6727FB348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SV"/>
        </a:p>
      </dgm:t>
    </dgm:pt>
    <dgm:pt modelId="{B840064B-CBC0-4D09-A10B-785DBAC5D394}" type="pres">
      <dgm:prSet presAssocID="{A912E7B4-E86C-4EEB-98A5-C0D6727FB348}" presName="level3hierChild" presStyleCnt="0"/>
      <dgm:spPr/>
    </dgm:pt>
    <dgm:pt modelId="{0ED0D098-491E-46C0-8401-9DF3CE44821B}" type="pres">
      <dgm:prSet presAssocID="{8B589069-4138-4559-8AB4-06DA7AB7813C}" presName="conn2-1" presStyleLbl="parChTrans1D2" presStyleIdx="2" presStyleCnt="3"/>
      <dgm:spPr/>
      <dgm:t>
        <a:bodyPr/>
        <a:lstStyle/>
        <a:p>
          <a:endParaRPr lang="es-SV"/>
        </a:p>
      </dgm:t>
    </dgm:pt>
    <dgm:pt modelId="{1B82B1EC-E869-4F0F-B786-19875D264432}" type="pres">
      <dgm:prSet presAssocID="{8B589069-4138-4559-8AB4-06DA7AB7813C}" presName="connTx" presStyleLbl="parChTrans1D2" presStyleIdx="2" presStyleCnt="3"/>
      <dgm:spPr/>
      <dgm:t>
        <a:bodyPr/>
        <a:lstStyle/>
        <a:p>
          <a:endParaRPr lang="es-SV"/>
        </a:p>
      </dgm:t>
    </dgm:pt>
    <dgm:pt modelId="{DC60FC04-4942-450C-B1CC-B96E5A39ACF4}" type="pres">
      <dgm:prSet presAssocID="{FAA22DD8-BEDA-4CC3-A558-AD43BB7F7574}" presName="root2" presStyleCnt="0"/>
      <dgm:spPr/>
    </dgm:pt>
    <dgm:pt modelId="{141C35C9-DA6C-4BA9-A683-F1777D227059}" type="pres">
      <dgm:prSet presAssocID="{FAA22DD8-BEDA-4CC3-A558-AD43BB7F7574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SV"/>
        </a:p>
      </dgm:t>
    </dgm:pt>
    <dgm:pt modelId="{6BC681FC-8D5A-46AA-B86A-EF27FDFE6886}" type="pres">
      <dgm:prSet presAssocID="{FAA22DD8-BEDA-4CC3-A558-AD43BB7F7574}" presName="level3hierChild" presStyleCnt="0"/>
      <dgm:spPr/>
    </dgm:pt>
  </dgm:ptLst>
  <dgm:cxnLst>
    <dgm:cxn modelId="{446FD489-732D-423D-B14A-C5584A5859C8}" type="presOf" srcId="{5D1E75A8-7232-4E10-A201-A674D0EEBC95}" destId="{E775F8E0-7470-4B02-B708-55D402DF5393}" srcOrd="1" destOrd="0" presId="urn:microsoft.com/office/officeart/2005/8/layout/hierarchy2"/>
    <dgm:cxn modelId="{BD0F9C30-D1AA-4665-ABAA-D1708A827D13}" type="presOf" srcId="{5D1E75A8-7232-4E10-A201-A674D0EEBC95}" destId="{724BFDB7-96A5-4D6C-BE7C-8B492D969AE9}" srcOrd="0" destOrd="0" presId="urn:microsoft.com/office/officeart/2005/8/layout/hierarchy2"/>
    <dgm:cxn modelId="{80507FBD-3BC6-4917-95A3-877767F851A9}" type="presOf" srcId="{8B589069-4138-4559-8AB4-06DA7AB7813C}" destId="{0ED0D098-491E-46C0-8401-9DF3CE44821B}" srcOrd="0" destOrd="0" presId="urn:microsoft.com/office/officeart/2005/8/layout/hierarchy2"/>
    <dgm:cxn modelId="{B6DC09DB-8FE2-4220-B0A2-6D262F16E14C}" type="presOf" srcId="{FAA22DD8-BEDA-4CC3-A558-AD43BB7F7574}" destId="{141C35C9-DA6C-4BA9-A683-F1777D227059}" srcOrd="0" destOrd="0" presId="urn:microsoft.com/office/officeart/2005/8/layout/hierarchy2"/>
    <dgm:cxn modelId="{C1580DC6-D371-4657-82D4-A5FECF431032}" type="presOf" srcId="{6CAB7436-90BD-4571-9AFD-5BD4B525CDA9}" destId="{8C204AA8-5F11-489C-B153-AA4DAE99349D}" srcOrd="0" destOrd="0" presId="urn:microsoft.com/office/officeart/2005/8/layout/hierarchy2"/>
    <dgm:cxn modelId="{88EC9342-F7A8-4E99-A1D4-E734A732CE06}" type="presOf" srcId="{F58E7BA5-A318-4FE3-852F-AFF17C99610C}" destId="{CEC6F660-BDCA-466A-9123-3E769CA5FE24}" srcOrd="0" destOrd="0" presId="urn:microsoft.com/office/officeart/2005/8/layout/hierarchy2"/>
    <dgm:cxn modelId="{75966931-C901-4125-9206-132C55CD57E0}" type="presOf" srcId="{F58E7BA5-A318-4FE3-852F-AFF17C99610C}" destId="{8FA52AA7-2801-43FC-AED4-6429FBB07193}" srcOrd="1" destOrd="0" presId="urn:microsoft.com/office/officeart/2005/8/layout/hierarchy2"/>
    <dgm:cxn modelId="{30D5B227-0C04-44D3-A4D3-D4A4A655409B}" type="presOf" srcId="{3AC119C1-E282-496D-9F68-67F45C840823}" destId="{30E8354D-D2DB-420E-A03D-24B1C19F604E}" srcOrd="0" destOrd="0" presId="urn:microsoft.com/office/officeart/2005/8/layout/hierarchy2"/>
    <dgm:cxn modelId="{8C112A55-C0C9-4B2F-89A8-6B390963BE2D}" srcId="{3E0DDD01-5FE3-4D3B-8DB3-CD024A7A01F4}" destId="{6CAB7436-90BD-4571-9AFD-5BD4B525CDA9}" srcOrd="0" destOrd="0" parTransId="{EBEE9BF5-324F-46B8-8576-19E7516A3FA6}" sibTransId="{A6B9AC17-EE0A-473E-8E3B-989809D8E2B7}"/>
    <dgm:cxn modelId="{C8E35EAE-47C7-4AA3-9ECF-B705C95A6112}" type="presOf" srcId="{A912E7B4-E86C-4EEB-98A5-C0D6727FB348}" destId="{63570B92-D268-4B4F-9E68-8CF33DB2D1D7}" srcOrd="0" destOrd="0" presId="urn:microsoft.com/office/officeart/2005/8/layout/hierarchy2"/>
    <dgm:cxn modelId="{45EC30F8-696A-4B28-801A-4A921704BD2E}" srcId="{6CAB7436-90BD-4571-9AFD-5BD4B525CDA9}" destId="{3AC119C1-E282-496D-9F68-67F45C840823}" srcOrd="0" destOrd="0" parTransId="{5D1E75A8-7232-4E10-A201-A674D0EEBC95}" sibTransId="{44246C68-D3A3-427B-A0E9-EABDBA277C42}"/>
    <dgm:cxn modelId="{9A57443E-7676-4EC8-9017-440FA056FA87}" srcId="{6CAB7436-90BD-4571-9AFD-5BD4B525CDA9}" destId="{A912E7B4-E86C-4EEB-98A5-C0D6727FB348}" srcOrd="1" destOrd="0" parTransId="{F58E7BA5-A318-4FE3-852F-AFF17C99610C}" sibTransId="{04439107-4E82-4618-9ABC-CBB7AAC886BB}"/>
    <dgm:cxn modelId="{7D29DF48-09E4-40DA-B447-164ACD0BEFE3}" type="presOf" srcId="{8B589069-4138-4559-8AB4-06DA7AB7813C}" destId="{1B82B1EC-E869-4F0F-B786-19875D264432}" srcOrd="1" destOrd="0" presId="urn:microsoft.com/office/officeart/2005/8/layout/hierarchy2"/>
    <dgm:cxn modelId="{51AF9499-F54E-450E-8066-999D72CF3214}" type="presOf" srcId="{3E0DDD01-5FE3-4D3B-8DB3-CD024A7A01F4}" destId="{122AFA08-AE52-4249-A29E-ADF390C70096}" srcOrd="0" destOrd="0" presId="urn:microsoft.com/office/officeart/2005/8/layout/hierarchy2"/>
    <dgm:cxn modelId="{5F27F1B4-BA0B-4372-872D-3E1FC3290A98}" srcId="{6CAB7436-90BD-4571-9AFD-5BD4B525CDA9}" destId="{FAA22DD8-BEDA-4CC3-A558-AD43BB7F7574}" srcOrd="2" destOrd="0" parTransId="{8B589069-4138-4559-8AB4-06DA7AB7813C}" sibTransId="{0A957D3D-ACBF-4E22-B303-6DFE6674B43B}"/>
    <dgm:cxn modelId="{7F4B858C-EB96-4309-8D63-ED3B3AB6560A}" type="presParOf" srcId="{122AFA08-AE52-4249-A29E-ADF390C70096}" destId="{53EEC26E-8767-4DBD-AA9F-34510E6C225A}" srcOrd="0" destOrd="0" presId="urn:microsoft.com/office/officeart/2005/8/layout/hierarchy2"/>
    <dgm:cxn modelId="{3BA5AE06-5B34-4098-A7BE-CFE1C3929B45}" type="presParOf" srcId="{53EEC26E-8767-4DBD-AA9F-34510E6C225A}" destId="{8C204AA8-5F11-489C-B153-AA4DAE99349D}" srcOrd="0" destOrd="0" presId="urn:microsoft.com/office/officeart/2005/8/layout/hierarchy2"/>
    <dgm:cxn modelId="{D72C5CAC-71DB-43AA-A87C-033C35B580C3}" type="presParOf" srcId="{53EEC26E-8767-4DBD-AA9F-34510E6C225A}" destId="{3E1A5099-F95B-43BF-B20C-531B621866EC}" srcOrd="1" destOrd="0" presId="urn:microsoft.com/office/officeart/2005/8/layout/hierarchy2"/>
    <dgm:cxn modelId="{BB41FBC6-912D-4CBB-BF0C-7DF34EC35E5E}" type="presParOf" srcId="{3E1A5099-F95B-43BF-B20C-531B621866EC}" destId="{724BFDB7-96A5-4D6C-BE7C-8B492D969AE9}" srcOrd="0" destOrd="0" presId="urn:microsoft.com/office/officeart/2005/8/layout/hierarchy2"/>
    <dgm:cxn modelId="{57DD109B-C297-48CF-9FD5-353169DB7AE7}" type="presParOf" srcId="{724BFDB7-96A5-4D6C-BE7C-8B492D969AE9}" destId="{E775F8E0-7470-4B02-B708-55D402DF5393}" srcOrd="0" destOrd="0" presId="urn:microsoft.com/office/officeart/2005/8/layout/hierarchy2"/>
    <dgm:cxn modelId="{4CB267A0-D935-4168-91DB-1129CCAA1802}" type="presParOf" srcId="{3E1A5099-F95B-43BF-B20C-531B621866EC}" destId="{708FEF41-F2E6-42F0-8064-A5CC1DDF110C}" srcOrd="1" destOrd="0" presId="urn:microsoft.com/office/officeart/2005/8/layout/hierarchy2"/>
    <dgm:cxn modelId="{9145408F-735B-4995-81B5-5100B6924E9D}" type="presParOf" srcId="{708FEF41-F2E6-42F0-8064-A5CC1DDF110C}" destId="{30E8354D-D2DB-420E-A03D-24B1C19F604E}" srcOrd="0" destOrd="0" presId="urn:microsoft.com/office/officeart/2005/8/layout/hierarchy2"/>
    <dgm:cxn modelId="{8BFD4C20-DB7B-4FB5-92A8-1D577FF116E8}" type="presParOf" srcId="{708FEF41-F2E6-42F0-8064-A5CC1DDF110C}" destId="{EFC4B5CE-7166-47D7-883D-DB230CB25AD3}" srcOrd="1" destOrd="0" presId="urn:microsoft.com/office/officeart/2005/8/layout/hierarchy2"/>
    <dgm:cxn modelId="{2673BAFF-5EC8-40BD-BFDE-70337A2D3EFA}" type="presParOf" srcId="{3E1A5099-F95B-43BF-B20C-531B621866EC}" destId="{CEC6F660-BDCA-466A-9123-3E769CA5FE24}" srcOrd="2" destOrd="0" presId="urn:microsoft.com/office/officeart/2005/8/layout/hierarchy2"/>
    <dgm:cxn modelId="{ECCE4577-BE37-436F-A3C9-08162F7295D8}" type="presParOf" srcId="{CEC6F660-BDCA-466A-9123-3E769CA5FE24}" destId="{8FA52AA7-2801-43FC-AED4-6429FBB07193}" srcOrd="0" destOrd="0" presId="urn:microsoft.com/office/officeart/2005/8/layout/hierarchy2"/>
    <dgm:cxn modelId="{69E87DDC-33A5-4E7F-BE95-73F016D55D6B}" type="presParOf" srcId="{3E1A5099-F95B-43BF-B20C-531B621866EC}" destId="{30021C78-D5A8-42C0-B571-236DBAEAAB30}" srcOrd="3" destOrd="0" presId="urn:microsoft.com/office/officeart/2005/8/layout/hierarchy2"/>
    <dgm:cxn modelId="{2A2AACAD-034F-44A9-9DBB-1D834EE0B014}" type="presParOf" srcId="{30021C78-D5A8-42C0-B571-236DBAEAAB30}" destId="{63570B92-D268-4B4F-9E68-8CF33DB2D1D7}" srcOrd="0" destOrd="0" presId="urn:microsoft.com/office/officeart/2005/8/layout/hierarchy2"/>
    <dgm:cxn modelId="{D72AA9F7-74F1-4D0B-B132-4DE9C4DAAAB3}" type="presParOf" srcId="{30021C78-D5A8-42C0-B571-236DBAEAAB30}" destId="{B840064B-CBC0-4D09-A10B-785DBAC5D394}" srcOrd="1" destOrd="0" presId="urn:microsoft.com/office/officeart/2005/8/layout/hierarchy2"/>
    <dgm:cxn modelId="{A5EBD56A-37B0-4D4E-AFA7-7E1750DE8777}" type="presParOf" srcId="{3E1A5099-F95B-43BF-B20C-531B621866EC}" destId="{0ED0D098-491E-46C0-8401-9DF3CE44821B}" srcOrd="4" destOrd="0" presId="urn:microsoft.com/office/officeart/2005/8/layout/hierarchy2"/>
    <dgm:cxn modelId="{EB5E817E-4A4C-44B6-A246-051F514F2E1C}" type="presParOf" srcId="{0ED0D098-491E-46C0-8401-9DF3CE44821B}" destId="{1B82B1EC-E869-4F0F-B786-19875D264432}" srcOrd="0" destOrd="0" presId="urn:microsoft.com/office/officeart/2005/8/layout/hierarchy2"/>
    <dgm:cxn modelId="{7B4AD2D2-9FFE-4EB6-ADC1-BA8FC2DC97C0}" type="presParOf" srcId="{3E1A5099-F95B-43BF-B20C-531B621866EC}" destId="{DC60FC04-4942-450C-B1CC-B96E5A39ACF4}" srcOrd="5" destOrd="0" presId="urn:microsoft.com/office/officeart/2005/8/layout/hierarchy2"/>
    <dgm:cxn modelId="{46EBE647-A98E-4846-A27C-931C8FFF1B8D}" type="presParOf" srcId="{DC60FC04-4942-450C-B1CC-B96E5A39ACF4}" destId="{141C35C9-DA6C-4BA9-A683-F1777D227059}" srcOrd="0" destOrd="0" presId="urn:microsoft.com/office/officeart/2005/8/layout/hierarchy2"/>
    <dgm:cxn modelId="{ADB8261A-7F21-45CB-9F85-AEC12DA4FE6C}" type="presParOf" srcId="{DC60FC04-4942-450C-B1CC-B96E5A39ACF4}" destId="{6BC681FC-8D5A-46AA-B86A-EF27FDFE688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2B35A2-EF28-452B-B78F-19569E40E789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SV"/>
        </a:p>
      </dgm:t>
    </dgm:pt>
    <dgm:pt modelId="{8EC3E4EF-0ECA-4446-B503-80D66B269BBF}">
      <dgm:prSet phldrT="[Texto]"/>
      <dgm:spPr/>
      <dgm:t>
        <a:bodyPr/>
        <a:lstStyle/>
        <a:p>
          <a:r>
            <a:rPr lang="es-MX" b="1" dirty="0" smtClean="0"/>
            <a:t>Institucionalización del CES	</a:t>
          </a:r>
          <a:endParaRPr lang="es-SV" b="1" dirty="0"/>
        </a:p>
      </dgm:t>
    </dgm:pt>
    <dgm:pt modelId="{C79339D8-A7B0-4DB4-B471-A3AEF39E450D}" type="parTrans" cxnId="{034A93A3-076C-4294-B55E-CCA6074826C1}">
      <dgm:prSet/>
      <dgm:spPr/>
      <dgm:t>
        <a:bodyPr/>
        <a:lstStyle/>
        <a:p>
          <a:endParaRPr lang="es-SV"/>
        </a:p>
      </dgm:t>
    </dgm:pt>
    <dgm:pt modelId="{FFB27E41-1B71-4B9F-9EB9-1D845ED588AD}" type="sibTrans" cxnId="{034A93A3-076C-4294-B55E-CCA6074826C1}">
      <dgm:prSet/>
      <dgm:spPr/>
      <dgm:t>
        <a:bodyPr/>
        <a:lstStyle/>
        <a:p>
          <a:endParaRPr lang="es-SV"/>
        </a:p>
      </dgm:t>
    </dgm:pt>
    <dgm:pt modelId="{08908195-2213-429F-8F16-5A464D35050A}">
      <dgm:prSet phldrT="[Texto]"/>
      <dgm:spPr/>
      <dgm:t>
        <a:bodyPr/>
        <a:lstStyle/>
        <a:p>
          <a:r>
            <a:rPr lang="es-MX" dirty="0" smtClean="0"/>
            <a:t>Inauguración de las oficinas propias del CES.</a:t>
          </a:r>
          <a:endParaRPr lang="es-SV" dirty="0"/>
        </a:p>
      </dgm:t>
    </dgm:pt>
    <dgm:pt modelId="{A9DF4284-4778-454C-B36A-5D64EF404F54}" type="parTrans" cxnId="{5E96D8A0-9D06-4AD0-ACD0-086A1257C7AD}">
      <dgm:prSet/>
      <dgm:spPr/>
      <dgm:t>
        <a:bodyPr/>
        <a:lstStyle/>
        <a:p>
          <a:endParaRPr lang="es-SV"/>
        </a:p>
      </dgm:t>
    </dgm:pt>
    <dgm:pt modelId="{FBCC0C9B-7772-4AE0-A8E0-E47652F43B74}" type="sibTrans" cxnId="{5E96D8A0-9D06-4AD0-ACD0-086A1257C7AD}">
      <dgm:prSet/>
      <dgm:spPr/>
      <dgm:t>
        <a:bodyPr/>
        <a:lstStyle/>
        <a:p>
          <a:endParaRPr lang="es-SV"/>
        </a:p>
      </dgm:t>
    </dgm:pt>
    <dgm:pt modelId="{FBB9F6CC-0049-4343-9D9A-4613CAF36811}">
      <dgm:prSet phldrT="[Texto]"/>
      <dgm:spPr/>
      <dgm:t>
        <a:bodyPr/>
        <a:lstStyle/>
        <a:p>
          <a:r>
            <a:rPr lang="es-MX" b="1" dirty="0" smtClean="0"/>
            <a:t>Estrategia de Comunicaciones	</a:t>
          </a:r>
          <a:endParaRPr lang="es-SV" b="1" dirty="0"/>
        </a:p>
      </dgm:t>
    </dgm:pt>
    <dgm:pt modelId="{51DBB86E-430C-46FE-A20F-75447D7CB030}" type="parTrans" cxnId="{6DF17034-5F69-4B62-BB22-2242E636273C}">
      <dgm:prSet/>
      <dgm:spPr/>
      <dgm:t>
        <a:bodyPr/>
        <a:lstStyle/>
        <a:p>
          <a:endParaRPr lang="es-SV"/>
        </a:p>
      </dgm:t>
    </dgm:pt>
    <dgm:pt modelId="{47044CF4-11A7-49A9-A22A-98084250C2AC}" type="sibTrans" cxnId="{6DF17034-5F69-4B62-BB22-2242E636273C}">
      <dgm:prSet/>
      <dgm:spPr/>
      <dgm:t>
        <a:bodyPr/>
        <a:lstStyle/>
        <a:p>
          <a:endParaRPr lang="es-SV"/>
        </a:p>
      </dgm:t>
    </dgm:pt>
    <dgm:pt modelId="{0704477E-92D2-4516-9E6E-889CC454B02F}">
      <dgm:prSet phldrT="[Texto]"/>
      <dgm:spPr/>
      <dgm:t>
        <a:bodyPr/>
        <a:lstStyle/>
        <a:p>
          <a:r>
            <a:rPr lang="es-MX" dirty="0" smtClean="0"/>
            <a:t>Plan de comunicaciones </a:t>
          </a:r>
          <a:endParaRPr lang="es-SV" dirty="0"/>
        </a:p>
      </dgm:t>
    </dgm:pt>
    <dgm:pt modelId="{431F256D-5AD2-418E-BEC3-8389D7F5FBFC}" type="parTrans" cxnId="{06C44FE6-35D8-4FB7-9DA1-8F1F3F81E4FD}">
      <dgm:prSet/>
      <dgm:spPr/>
      <dgm:t>
        <a:bodyPr/>
        <a:lstStyle/>
        <a:p>
          <a:endParaRPr lang="es-SV"/>
        </a:p>
      </dgm:t>
    </dgm:pt>
    <dgm:pt modelId="{33A590DF-4EB2-40C6-8B69-91DAC75697D9}" type="sibTrans" cxnId="{06C44FE6-35D8-4FB7-9DA1-8F1F3F81E4FD}">
      <dgm:prSet/>
      <dgm:spPr/>
      <dgm:t>
        <a:bodyPr/>
        <a:lstStyle/>
        <a:p>
          <a:endParaRPr lang="es-SV"/>
        </a:p>
      </dgm:t>
    </dgm:pt>
    <dgm:pt modelId="{765AB45B-017C-4D88-8D5E-E7488E7B8F92}">
      <dgm:prSet phldrT="[Texto]"/>
      <dgm:spPr/>
      <dgm:t>
        <a:bodyPr/>
        <a:lstStyle/>
        <a:p>
          <a:r>
            <a:rPr lang="es-MX" dirty="0" smtClean="0"/>
            <a:t>Lanzamiento de boletín bimensual.</a:t>
          </a:r>
          <a:endParaRPr lang="es-SV" dirty="0"/>
        </a:p>
      </dgm:t>
    </dgm:pt>
    <dgm:pt modelId="{BFFD5A34-DFA0-4611-BDDE-7685C4D6AF71}" type="parTrans" cxnId="{1BB2E223-6ED8-438F-A158-7F6612301692}">
      <dgm:prSet/>
      <dgm:spPr/>
      <dgm:t>
        <a:bodyPr/>
        <a:lstStyle/>
        <a:p>
          <a:endParaRPr lang="es-SV"/>
        </a:p>
      </dgm:t>
    </dgm:pt>
    <dgm:pt modelId="{A9079EC6-52E6-49E0-BDA9-224B56D1267E}" type="sibTrans" cxnId="{1BB2E223-6ED8-438F-A158-7F6612301692}">
      <dgm:prSet/>
      <dgm:spPr/>
      <dgm:t>
        <a:bodyPr/>
        <a:lstStyle/>
        <a:p>
          <a:endParaRPr lang="es-SV"/>
        </a:p>
      </dgm:t>
    </dgm:pt>
    <dgm:pt modelId="{708D5D48-7261-4DA7-8DA1-7D608501861E}">
      <dgm:prSet phldrT="[Texto]"/>
      <dgm:spPr/>
      <dgm:t>
        <a:bodyPr/>
        <a:lstStyle/>
        <a:p>
          <a:r>
            <a:rPr lang="es-MX" b="1" dirty="0" smtClean="0"/>
            <a:t>Funcionamiento</a:t>
          </a:r>
          <a:endParaRPr lang="es-SV" b="1" dirty="0"/>
        </a:p>
      </dgm:t>
    </dgm:pt>
    <dgm:pt modelId="{B096F2FC-A88B-49BD-B268-61F3D3764828}" type="parTrans" cxnId="{E13B3B18-6CDD-4114-BC8E-928CBF87D977}">
      <dgm:prSet/>
      <dgm:spPr/>
      <dgm:t>
        <a:bodyPr/>
        <a:lstStyle/>
        <a:p>
          <a:endParaRPr lang="es-SV"/>
        </a:p>
      </dgm:t>
    </dgm:pt>
    <dgm:pt modelId="{59DE750C-A7A8-4965-B202-0CFCDBA6E0B3}" type="sibTrans" cxnId="{E13B3B18-6CDD-4114-BC8E-928CBF87D977}">
      <dgm:prSet/>
      <dgm:spPr/>
      <dgm:t>
        <a:bodyPr/>
        <a:lstStyle/>
        <a:p>
          <a:endParaRPr lang="es-SV"/>
        </a:p>
      </dgm:t>
    </dgm:pt>
    <dgm:pt modelId="{53F9E419-4CC5-40C8-9B61-012C06C8F657}">
      <dgm:prSet phldrT="[Texto]"/>
      <dgm:spPr/>
      <dgm:t>
        <a:bodyPr/>
        <a:lstStyle/>
        <a:p>
          <a:endParaRPr lang="es-SV" dirty="0"/>
        </a:p>
      </dgm:t>
    </dgm:pt>
    <dgm:pt modelId="{CC87C9C5-31C5-48E1-9498-EAA2B160DFF5}" type="parTrans" cxnId="{39B56708-A42B-45A6-AD78-4AE74AF46D02}">
      <dgm:prSet/>
      <dgm:spPr/>
      <dgm:t>
        <a:bodyPr/>
        <a:lstStyle/>
        <a:p>
          <a:endParaRPr lang="es-SV"/>
        </a:p>
      </dgm:t>
    </dgm:pt>
    <dgm:pt modelId="{1349FBE8-A1A6-42CD-AB3D-6133E27BA157}" type="sibTrans" cxnId="{39B56708-A42B-45A6-AD78-4AE74AF46D02}">
      <dgm:prSet/>
      <dgm:spPr/>
      <dgm:t>
        <a:bodyPr/>
        <a:lstStyle/>
        <a:p>
          <a:endParaRPr lang="es-SV"/>
        </a:p>
      </dgm:t>
    </dgm:pt>
    <dgm:pt modelId="{D878F7E4-6AE8-4F85-B25B-66E389E2408E}">
      <dgm:prSet phldrT="[Texto]"/>
      <dgm:spPr/>
      <dgm:t>
        <a:bodyPr/>
        <a:lstStyle/>
        <a:p>
          <a:r>
            <a:rPr lang="es-MX" dirty="0" smtClean="0"/>
            <a:t>Plenarias, y  Comisiones Especiales para la revisión de propuestas</a:t>
          </a:r>
          <a:endParaRPr lang="es-SV" dirty="0"/>
        </a:p>
      </dgm:t>
    </dgm:pt>
    <dgm:pt modelId="{9675594E-DB79-49CB-939C-269928680144}" type="parTrans" cxnId="{CA304DF5-2519-4ADC-B5CA-B5537D5D8528}">
      <dgm:prSet/>
      <dgm:spPr/>
      <dgm:t>
        <a:bodyPr/>
        <a:lstStyle/>
        <a:p>
          <a:endParaRPr lang="es-SV"/>
        </a:p>
      </dgm:t>
    </dgm:pt>
    <dgm:pt modelId="{C09536E4-7034-416F-B77F-8AC2A7BC9BC9}" type="sibTrans" cxnId="{CA304DF5-2519-4ADC-B5CA-B5537D5D8528}">
      <dgm:prSet/>
      <dgm:spPr/>
      <dgm:t>
        <a:bodyPr/>
        <a:lstStyle/>
        <a:p>
          <a:endParaRPr lang="es-SV"/>
        </a:p>
      </dgm:t>
    </dgm:pt>
    <dgm:pt modelId="{471E5109-1CE8-400D-94AE-C1CB177452A6}">
      <dgm:prSet phldrT="[Texto]"/>
      <dgm:spPr/>
      <dgm:t>
        <a:bodyPr/>
        <a:lstStyle/>
        <a:p>
          <a:r>
            <a:rPr lang="es-MX" dirty="0" smtClean="0"/>
            <a:t>Reuniones </a:t>
          </a:r>
          <a:r>
            <a:rPr lang="es-MX" dirty="0" smtClean="0"/>
            <a:t>anuales de </a:t>
          </a:r>
          <a:r>
            <a:rPr lang="es-MX" dirty="0" smtClean="0"/>
            <a:t>planificación y evaluación con consultor </a:t>
          </a:r>
          <a:r>
            <a:rPr lang="es-MX" dirty="0" smtClean="0"/>
            <a:t>de PNUD. </a:t>
          </a:r>
          <a:endParaRPr lang="es-SV" dirty="0"/>
        </a:p>
      </dgm:t>
    </dgm:pt>
    <dgm:pt modelId="{48F52E15-B67B-4DB1-B313-2EB5D9602F58}" type="parTrans" cxnId="{665FE95E-9B90-4EE6-93B9-15995DDAB22E}">
      <dgm:prSet/>
      <dgm:spPr/>
      <dgm:t>
        <a:bodyPr/>
        <a:lstStyle/>
        <a:p>
          <a:endParaRPr lang="es-SV"/>
        </a:p>
      </dgm:t>
    </dgm:pt>
    <dgm:pt modelId="{31981F0E-30EE-45E3-9E00-2ABB34339128}" type="sibTrans" cxnId="{665FE95E-9B90-4EE6-93B9-15995DDAB22E}">
      <dgm:prSet/>
      <dgm:spPr/>
      <dgm:t>
        <a:bodyPr/>
        <a:lstStyle/>
        <a:p>
          <a:endParaRPr lang="es-SV"/>
        </a:p>
      </dgm:t>
    </dgm:pt>
    <dgm:pt modelId="{6B27429A-DA9A-4B6D-9AA5-FFD19FC864B3}">
      <dgm:prSet phldrT="[Texto]"/>
      <dgm:spPr/>
      <dgm:t>
        <a:bodyPr/>
        <a:lstStyle/>
        <a:p>
          <a:r>
            <a:rPr lang="es-MX" dirty="0" smtClean="0"/>
            <a:t>Propuesta </a:t>
          </a:r>
          <a:r>
            <a:rPr lang="es-MX" dirty="0" smtClean="0"/>
            <a:t>de reestructuración del </a:t>
          </a:r>
          <a:r>
            <a:rPr lang="es-MX" dirty="0" smtClean="0"/>
            <a:t>CES: nuevo decreto y nueva composición </a:t>
          </a:r>
          <a:endParaRPr lang="es-SV" dirty="0"/>
        </a:p>
      </dgm:t>
    </dgm:pt>
    <dgm:pt modelId="{AD6150FC-CBC3-421E-983B-A0A0ECCBA15A}" type="parTrans" cxnId="{F010B760-E50A-4C3E-B85B-50C11FCBE04B}">
      <dgm:prSet/>
      <dgm:spPr/>
      <dgm:t>
        <a:bodyPr/>
        <a:lstStyle/>
        <a:p>
          <a:endParaRPr lang="es-SV"/>
        </a:p>
      </dgm:t>
    </dgm:pt>
    <dgm:pt modelId="{EF96A7D6-5127-494C-BB6F-2A46B83286BA}" type="sibTrans" cxnId="{F010B760-E50A-4C3E-B85B-50C11FCBE04B}">
      <dgm:prSet/>
      <dgm:spPr/>
      <dgm:t>
        <a:bodyPr/>
        <a:lstStyle/>
        <a:p>
          <a:endParaRPr lang="es-SV"/>
        </a:p>
      </dgm:t>
    </dgm:pt>
    <dgm:pt modelId="{2D891EB9-BB5E-4223-83F5-C3515DDC46BF}">
      <dgm:prSet phldrT="[Texto]"/>
      <dgm:spPr/>
      <dgm:t>
        <a:bodyPr/>
        <a:lstStyle/>
        <a:p>
          <a:r>
            <a:rPr lang="es-MX" dirty="0" smtClean="0"/>
            <a:t>web </a:t>
          </a:r>
          <a:r>
            <a:rPr lang="es-MX" dirty="0" smtClean="0"/>
            <a:t>del CES. </a:t>
          </a:r>
          <a:endParaRPr lang="es-SV" dirty="0"/>
        </a:p>
      </dgm:t>
    </dgm:pt>
    <dgm:pt modelId="{2DD82932-C846-49F8-BCA9-B7741422AC7C}" type="parTrans" cxnId="{54E18E67-50F9-4205-AECE-D7C574869B8F}">
      <dgm:prSet/>
      <dgm:spPr/>
      <dgm:t>
        <a:bodyPr/>
        <a:lstStyle/>
        <a:p>
          <a:endParaRPr lang="es-SV"/>
        </a:p>
      </dgm:t>
    </dgm:pt>
    <dgm:pt modelId="{C672A45E-5D2E-4424-B090-B86BD606416F}" type="sibTrans" cxnId="{54E18E67-50F9-4205-AECE-D7C574869B8F}">
      <dgm:prSet/>
      <dgm:spPr/>
      <dgm:t>
        <a:bodyPr/>
        <a:lstStyle/>
        <a:p>
          <a:endParaRPr lang="es-SV"/>
        </a:p>
      </dgm:t>
    </dgm:pt>
    <dgm:pt modelId="{1597CDFD-0DB4-4CB1-A237-80A05D5096C3}">
      <dgm:prSet phldrT="[Texto]"/>
      <dgm:spPr/>
      <dgm:t>
        <a:bodyPr/>
        <a:lstStyle/>
        <a:p>
          <a:r>
            <a:rPr lang="es-MX" dirty="0" smtClean="0"/>
            <a:t>Presencia en redes sociales</a:t>
          </a:r>
          <a:r>
            <a:rPr lang="es-MX" dirty="0" smtClean="0"/>
            <a:t>. Facebook</a:t>
          </a:r>
          <a:endParaRPr lang="es-SV" dirty="0"/>
        </a:p>
      </dgm:t>
    </dgm:pt>
    <dgm:pt modelId="{F8D156B7-670B-459B-A59F-DAE20A29B382}" type="parTrans" cxnId="{3FA12B67-A734-4AEE-B982-3EBD9C31C146}">
      <dgm:prSet/>
      <dgm:spPr/>
      <dgm:t>
        <a:bodyPr/>
        <a:lstStyle/>
        <a:p>
          <a:endParaRPr lang="es-SV"/>
        </a:p>
      </dgm:t>
    </dgm:pt>
    <dgm:pt modelId="{A2B4DC08-C09A-4CBF-8A40-FA39882DA9D9}" type="sibTrans" cxnId="{3FA12B67-A734-4AEE-B982-3EBD9C31C146}">
      <dgm:prSet/>
      <dgm:spPr/>
      <dgm:t>
        <a:bodyPr/>
        <a:lstStyle/>
        <a:p>
          <a:endParaRPr lang="es-SV"/>
        </a:p>
      </dgm:t>
    </dgm:pt>
    <dgm:pt modelId="{ACE0A39F-E3A6-404F-864E-B01533B0B92F}">
      <dgm:prSet phldrT="[Texto]"/>
      <dgm:spPr/>
      <dgm:t>
        <a:bodyPr/>
        <a:lstStyle/>
        <a:p>
          <a:r>
            <a:rPr lang="es-MX" dirty="0" smtClean="0"/>
            <a:t>Memorias anuales de labores</a:t>
          </a:r>
          <a:endParaRPr lang="es-SV" dirty="0"/>
        </a:p>
      </dgm:t>
    </dgm:pt>
    <dgm:pt modelId="{01D1BB15-AA22-442B-8711-6C03A29FEE2A}" type="parTrans" cxnId="{D6FB6B5F-11E2-4FCC-BFAB-501C13815032}">
      <dgm:prSet/>
      <dgm:spPr/>
      <dgm:t>
        <a:bodyPr/>
        <a:lstStyle/>
        <a:p>
          <a:endParaRPr lang="es-SV"/>
        </a:p>
      </dgm:t>
    </dgm:pt>
    <dgm:pt modelId="{C84F4700-8F4B-4255-B4A3-3334D7756FB3}" type="sibTrans" cxnId="{D6FB6B5F-11E2-4FCC-BFAB-501C13815032}">
      <dgm:prSet/>
      <dgm:spPr/>
      <dgm:t>
        <a:bodyPr/>
        <a:lstStyle/>
        <a:p>
          <a:endParaRPr lang="es-SV"/>
        </a:p>
      </dgm:t>
    </dgm:pt>
    <dgm:pt modelId="{C28DD9FF-3E41-4118-BC31-880646EC6B6F}">
      <dgm:prSet phldrT="[Texto]"/>
      <dgm:spPr/>
      <dgm:t>
        <a:bodyPr/>
        <a:lstStyle/>
        <a:p>
          <a:r>
            <a:rPr lang="es-MX" dirty="0" smtClean="0"/>
            <a:t>Elaboración de materiales de prensa para distribución en medios. </a:t>
          </a:r>
          <a:endParaRPr lang="es-SV" dirty="0"/>
        </a:p>
      </dgm:t>
    </dgm:pt>
    <dgm:pt modelId="{7CB68FDB-A277-4255-9022-5D099F38C9D0}" type="parTrans" cxnId="{5114BB7B-4BA8-44D4-8447-E125045C730C}">
      <dgm:prSet/>
      <dgm:spPr/>
      <dgm:t>
        <a:bodyPr/>
        <a:lstStyle/>
        <a:p>
          <a:endParaRPr lang="es-SV"/>
        </a:p>
      </dgm:t>
    </dgm:pt>
    <dgm:pt modelId="{FAF2A568-CD79-451C-A58D-0F047E6DB153}" type="sibTrans" cxnId="{5114BB7B-4BA8-44D4-8447-E125045C730C}">
      <dgm:prSet/>
      <dgm:spPr/>
      <dgm:t>
        <a:bodyPr/>
        <a:lstStyle/>
        <a:p>
          <a:endParaRPr lang="es-SV"/>
        </a:p>
      </dgm:t>
    </dgm:pt>
    <dgm:pt modelId="{A50538CD-49AE-4502-9527-F0E2692644A1}">
      <dgm:prSet phldrT="[Texto]"/>
      <dgm:spPr/>
      <dgm:t>
        <a:bodyPr/>
        <a:lstStyle/>
        <a:p>
          <a:r>
            <a:rPr lang="es-MX" dirty="0" smtClean="0"/>
            <a:t>Publicación </a:t>
          </a:r>
          <a:r>
            <a:rPr lang="es-MX" dirty="0" smtClean="0"/>
            <a:t>de investigaciones : Educación Superior.</a:t>
          </a:r>
          <a:endParaRPr lang="es-SV" dirty="0"/>
        </a:p>
      </dgm:t>
    </dgm:pt>
    <dgm:pt modelId="{FA853D6D-2A54-4325-AC95-DD3A4C8192A0}" type="parTrans" cxnId="{7D0260C8-2FA4-4F4B-B486-FAFD0EFD1E55}">
      <dgm:prSet/>
      <dgm:spPr/>
      <dgm:t>
        <a:bodyPr/>
        <a:lstStyle/>
        <a:p>
          <a:endParaRPr lang="es-SV"/>
        </a:p>
      </dgm:t>
    </dgm:pt>
    <dgm:pt modelId="{A366CA6A-481A-46F7-A1BB-405A3A820FA1}" type="sibTrans" cxnId="{7D0260C8-2FA4-4F4B-B486-FAFD0EFD1E55}">
      <dgm:prSet/>
      <dgm:spPr/>
      <dgm:t>
        <a:bodyPr/>
        <a:lstStyle/>
        <a:p>
          <a:endParaRPr lang="es-SV"/>
        </a:p>
      </dgm:t>
    </dgm:pt>
    <dgm:pt modelId="{E78BE6F1-5815-4948-B8C7-22D8D8261C29}">
      <dgm:prSet phldrT="[Texto]"/>
      <dgm:spPr/>
      <dgm:t>
        <a:bodyPr/>
        <a:lstStyle/>
        <a:p>
          <a:r>
            <a:rPr lang="es-MX" dirty="0" smtClean="0"/>
            <a:t>Foros </a:t>
          </a:r>
          <a:r>
            <a:rPr lang="es-MX" dirty="0" smtClean="0"/>
            <a:t>de expertos sobre los temas de: Sistema de Pensiones, Educación y Desarrollo, Transparencia.</a:t>
          </a:r>
          <a:endParaRPr lang="es-SV" dirty="0"/>
        </a:p>
      </dgm:t>
    </dgm:pt>
    <dgm:pt modelId="{BF3597D8-AA22-41FF-8B83-0B4ADD2847B3}" type="parTrans" cxnId="{7268390D-B649-4D82-AED9-4B46443C2AB1}">
      <dgm:prSet/>
      <dgm:spPr/>
      <dgm:t>
        <a:bodyPr/>
        <a:lstStyle/>
        <a:p>
          <a:endParaRPr lang="es-SV"/>
        </a:p>
      </dgm:t>
    </dgm:pt>
    <dgm:pt modelId="{9E8928EA-D3E6-4C68-9AC5-9DD109D3E17B}" type="sibTrans" cxnId="{7268390D-B649-4D82-AED9-4B46443C2AB1}">
      <dgm:prSet/>
      <dgm:spPr/>
      <dgm:t>
        <a:bodyPr/>
        <a:lstStyle/>
        <a:p>
          <a:endParaRPr lang="es-SV"/>
        </a:p>
      </dgm:t>
    </dgm:pt>
    <dgm:pt modelId="{30B95E62-338B-4912-BA9B-F5D42FBCBD5A}">
      <dgm:prSet phldrT="[Texto]"/>
      <dgm:spPr/>
      <dgm:t>
        <a:bodyPr/>
        <a:lstStyle/>
        <a:p>
          <a:r>
            <a:rPr lang="es-MX" dirty="0" smtClean="0"/>
            <a:t>Visitas de intercambio con otros CES: Brasilia y Holanda.</a:t>
          </a:r>
          <a:endParaRPr lang="es-SV" dirty="0"/>
        </a:p>
      </dgm:t>
    </dgm:pt>
    <dgm:pt modelId="{5C3B6BEE-B23F-4DE4-A3D3-DB219F48597A}" type="parTrans" cxnId="{6E3968BC-2251-46BB-84B2-62D395822AA0}">
      <dgm:prSet/>
      <dgm:spPr/>
      <dgm:t>
        <a:bodyPr/>
        <a:lstStyle/>
        <a:p>
          <a:endParaRPr lang="es-SV"/>
        </a:p>
      </dgm:t>
    </dgm:pt>
    <dgm:pt modelId="{DB676E1D-0672-4E86-98D5-8D710C14D6CD}" type="sibTrans" cxnId="{6E3968BC-2251-46BB-84B2-62D395822AA0}">
      <dgm:prSet/>
      <dgm:spPr/>
      <dgm:t>
        <a:bodyPr/>
        <a:lstStyle/>
        <a:p>
          <a:endParaRPr lang="es-SV"/>
        </a:p>
      </dgm:t>
    </dgm:pt>
    <dgm:pt modelId="{F3DB9155-E216-4C30-913A-BFEACE3755DA}">
      <dgm:prSet phldrT="[Texto]"/>
      <dgm:spPr/>
      <dgm:t>
        <a:bodyPr/>
        <a:lstStyle/>
        <a:p>
          <a:r>
            <a:rPr lang="es-MX" dirty="0" smtClean="0"/>
            <a:t>Miembros de AICESIS y CESLAC</a:t>
          </a:r>
          <a:endParaRPr lang="es-SV" dirty="0"/>
        </a:p>
      </dgm:t>
    </dgm:pt>
    <dgm:pt modelId="{12C81CD6-A8E8-4F00-90B6-5A1E69733933}" type="parTrans" cxnId="{8336EE36-617C-40F7-A5F4-705DB890A9CC}">
      <dgm:prSet/>
      <dgm:spPr/>
      <dgm:t>
        <a:bodyPr/>
        <a:lstStyle/>
        <a:p>
          <a:endParaRPr lang="es-SV"/>
        </a:p>
      </dgm:t>
    </dgm:pt>
    <dgm:pt modelId="{15414B81-C932-405A-909D-1FC4E2673DA8}" type="sibTrans" cxnId="{8336EE36-617C-40F7-A5F4-705DB890A9CC}">
      <dgm:prSet/>
      <dgm:spPr/>
      <dgm:t>
        <a:bodyPr/>
        <a:lstStyle/>
        <a:p>
          <a:endParaRPr lang="es-SV"/>
        </a:p>
      </dgm:t>
    </dgm:pt>
    <dgm:pt modelId="{81E87145-4FB1-4321-B676-91132B82F769}" type="pres">
      <dgm:prSet presAssocID="{E12B35A2-EF28-452B-B78F-19569E40E7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92E18178-6421-46A0-AF21-9ED35F705330}" type="pres">
      <dgm:prSet presAssocID="{8EC3E4EF-0ECA-4446-B503-80D66B269BBF}" presName="composite" presStyleCnt="0"/>
      <dgm:spPr/>
    </dgm:pt>
    <dgm:pt modelId="{C542150F-0FAD-41C0-BC01-FAA7952FB57A}" type="pres">
      <dgm:prSet presAssocID="{8EC3E4EF-0ECA-4446-B503-80D66B269BB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EA5B22CF-F5AE-4750-865A-DAEB45697AB2}" type="pres">
      <dgm:prSet presAssocID="{8EC3E4EF-0ECA-4446-B503-80D66B269BBF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8768C25C-61B8-4302-8B6D-7226B893C957}" type="pres">
      <dgm:prSet presAssocID="{FFB27E41-1B71-4B9F-9EB9-1D845ED588AD}" presName="space" presStyleCnt="0"/>
      <dgm:spPr/>
    </dgm:pt>
    <dgm:pt modelId="{AADB9CBA-261E-4D72-86F8-1A89948CE22C}" type="pres">
      <dgm:prSet presAssocID="{FBB9F6CC-0049-4343-9D9A-4613CAF36811}" presName="composite" presStyleCnt="0"/>
      <dgm:spPr/>
    </dgm:pt>
    <dgm:pt modelId="{4474E4E7-E03B-4A7E-9D81-B96254AA1C03}" type="pres">
      <dgm:prSet presAssocID="{FBB9F6CC-0049-4343-9D9A-4613CAF3681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2AC0C1A9-0C9C-4222-A6A4-382DC3807796}" type="pres">
      <dgm:prSet presAssocID="{FBB9F6CC-0049-4343-9D9A-4613CAF3681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04304123-6C6B-4069-A09A-22F6F4C46966}" type="pres">
      <dgm:prSet presAssocID="{47044CF4-11A7-49A9-A22A-98084250C2AC}" presName="space" presStyleCnt="0"/>
      <dgm:spPr/>
    </dgm:pt>
    <dgm:pt modelId="{B3A7FEFE-AFA6-4197-A501-00DBA052F22C}" type="pres">
      <dgm:prSet presAssocID="{708D5D48-7261-4DA7-8DA1-7D608501861E}" presName="composite" presStyleCnt="0"/>
      <dgm:spPr/>
    </dgm:pt>
    <dgm:pt modelId="{F8C7E0F2-0E32-48D6-A451-DD9E0D22E383}" type="pres">
      <dgm:prSet presAssocID="{708D5D48-7261-4DA7-8DA1-7D608501861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C0ACFDD2-5592-4668-9B5D-4AAFE785AEA0}" type="pres">
      <dgm:prSet presAssocID="{708D5D48-7261-4DA7-8DA1-7D608501861E}" presName="desTx" presStyleLbl="alignAccFollowNode1" presStyleIdx="2" presStyleCnt="3" custLinFactNeighborX="-305" custLinFactNeighborY="-305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5114BB7B-4BA8-44D4-8447-E125045C730C}" srcId="{FBB9F6CC-0049-4343-9D9A-4613CAF36811}" destId="{C28DD9FF-3E41-4118-BC31-880646EC6B6F}" srcOrd="4" destOrd="0" parTransId="{7CB68FDB-A277-4255-9022-5D099F38C9D0}" sibTransId="{FAF2A568-CD79-451C-A58D-0F047E6DB153}"/>
    <dgm:cxn modelId="{546770E7-C3E0-47B6-A389-3745FE0B03E0}" type="presOf" srcId="{53F9E419-4CC5-40C8-9B61-012C06C8F657}" destId="{C0ACFDD2-5592-4668-9B5D-4AAFE785AEA0}" srcOrd="0" destOrd="0" presId="urn:microsoft.com/office/officeart/2005/8/layout/hList1"/>
    <dgm:cxn modelId="{A3592343-219B-48D7-9FA3-09A367112324}" type="presOf" srcId="{C28DD9FF-3E41-4118-BC31-880646EC6B6F}" destId="{2AC0C1A9-0C9C-4222-A6A4-382DC3807796}" srcOrd="0" destOrd="4" presId="urn:microsoft.com/office/officeart/2005/8/layout/hList1"/>
    <dgm:cxn modelId="{BBB139ED-7A53-4F1F-89DE-CBE45F6A5F6A}" type="presOf" srcId="{E12B35A2-EF28-452B-B78F-19569E40E789}" destId="{81E87145-4FB1-4321-B676-91132B82F769}" srcOrd="0" destOrd="0" presId="urn:microsoft.com/office/officeart/2005/8/layout/hList1"/>
    <dgm:cxn modelId="{1003C4E4-DD7A-4BB8-B5B6-40C809AD2C19}" type="presOf" srcId="{2D891EB9-BB5E-4223-83F5-C3515DDC46BF}" destId="{2AC0C1A9-0C9C-4222-A6A4-382DC3807796}" srcOrd="0" destOrd="2" presId="urn:microsoft.com/office/officeart/2005/8/layout/hList1"/>
    <dgm:cxn modelId="{CA304DF5-2519-4ADC-B5CA-B5537D5D8528}" srcId="{708D5D48-7261-4DA7-8DA1-7D608501861E}" destId="{D878F7E4-6AE8-4F85-B25B-66E389E2408E}" srcOrd="1" destOrd="0" parTransId="{9675594E-DB79-49CB-939C-269928680144}" sibTransId="{C09536E4-7034-416F-B77F-8AC2A7BC9BC9}"/>
    <dgm:cxn modelId="{7D0260C8-2FA4-4F4B-B486-FAFD0EFD1E55}" srcId="{FBB9F6CC-0049-4343-9D9A-4613CAF36811}" destId="{A50538CD-49AE-4502-9527-F0E2692644A1}" srcOrd="5" destOrd="0" parTransId="{FA853D6D-2A54-4325-AC95-DD3A4C8192A0}" sibTransId="{A366CA6A-481A-46F7-A1BB-405A3A820FA1}"/>
    <dgm:cxn modelId="{106E4E10-1FAF-43B5-AEA0-B04FABF61A9D}" type="presOf" srcId="{8EC3E4EF-0ECA-4446-B503-80D66B269BBF}" destId="{C542150F-0FAD-41C0-BC01-FAA7952FB57A}" srcOrd="0" destOrd="0" presId="urn:microsoft.com/office/officeart/2005/8/layout/hList1"/>
    <dgm:cxn modelId="{5E96D8A0-9D06-4AD0-ACD0-086A1257C7AD}" srcId="{8EC3E4EF-0ECA-4446-B503-80D66B269BBF}" destId="{08908195-2213-429F-8F16-5A464D35050A}" srcOrd="0" destOrd="0" parTransId="{A9DF4284-4778-454C-B36A-5D64EF404F54}" sibTransId="{FBCC0C9B-7772-4AE0-A8E0-E47652F43B74}"/>
    <dgm:cxn modelId="{8336EE36-617C-40F7-A5F4-705DB890A9CC}" srcId="{8EC3E4EF-0ECA-4446-B503-80D66B269BBF}" destId="{F3DB9155-E216-4C30-913A-BFEACE3755DA}" srcOrd="3" destOrd="0" parTransId="{12C81CD6-A8E8-4F00-90B6-5A1E69733933}" sibTransId="{15414B81-C932-405A-909D-1FC4E2673DA8}"/>
    <dgm:cxn modelId="{A30CFD5E-2964-4153-9496-3004D5759DE4}" type="presOf" srcId="{765AB45B-017C-4D88-8D5E-E7488E7B8F92}" destId="{2AC0C1A9-0C9C-4222-A6A4-382DC3807796}" srcOrd="0" destOrd="1" presId="urn:microsoft.com/office/officeart/2005/8/layout/hList1"/>
    <dgm:cxn modelId="{7268390D-B649-4D82-AED9-4B46443C2AB1}" srcId="{708D5D48-7261-4DA7-8DA1-7D608501861E}" destId="{E78BE6F1-5815-4948-B8C7-22D8D8261C29}" srcOrd="2" destOrd="0" parTransId="{BF3597D8-AA22-41FF-8B83-0B4ADD2847B3}" sibTransId="{9E8928EA-D3E6-4C68-9AC5-9DD109D3E17B}"/>
    <dgm:cxn modelId="{06C44FE6-35D8-4FB7-9DA1-8F1F3F81E4FD}" srcId="{FBB9F6CC-0049-4343-9D9A-4613CAF36811}" destId="{0704477E-92D2-4516-9E6E-889CC454B02F}" srcOrd="0" destOrd="0" parTransId="{431F256D-5AD2-418E-BEC3-8389D7F5FBFC}" sibTransId="{33A590DF-4EB2-40C6-8B69-91DAC75697D9}"/>
    <dgm:cxn modelId="{E13B3B18-6CDD-4114-BC8E-928CBF87D977}" srcId="{E12B35A2-EF28-452B-B78F-19569E40E789}" destId="{708D5D48-7261-4DA7-8DA1-7D608501861E}" srcOrd="2" destOrd="0" parTransId="{B096F2FC-A88B-49BD-B268-61F3D3764828}" sibTransId="{59DE750C-A7A8-4965-B202-0CFCDBA6E0B3}"/>
    <dgm:cxn modelId="{761985A9-E43B-4827-A4DF-C644637BDD0A}" type="presOf" srcId="{0704477E-92D2-4516-9E6E-889CC454B02F}" destId="{2AC0C1A9-0C9C-4222-A6A4-382DC3807796}" srcOrd="0" destOrd="0" presId="urn:microsoft.com/office/officeart/2005/8/layout/hList1"/>
    <dgm:cxn modelId="{0C0FFDC3-D8F0-468E-8433-ABE26A83DAD4}" type="presOf" srcId="{ACE0A39F-E3A6-404F-864E-B01533B0B92F}" destId="{2AC0C1A9-0C9C-4222-A6A4-382DC3807796}" srcOrd="0" destOrd="6" presId="urn:microsoft.com/office/officeart/2005/8/layout/hList1"/>
    <dgm:cxn modelId="{D6D6D1D8-72E8-4064-A3CD-DF4480EEB48C}" type="presOf" srcId="{F3DB9155-E216-4C30-913A-BFEACE3755DA}" destId="{EA5B22CF-F5AE-4750-865A-DAEB45697AB2}" srcOrd="0" destOrd="3" presId="urn:microsoft.com/office/officeart/2005/8/layout/hList1"/>
    <dgm:cxn modelId="{4C73C78F-3BC7-4DFB-806F-0FC1B4874979}" type="presOf" srcId="{A50538CD-49AE-4502-9527-F0E2692644A1}" destId="{2AC0C1A9-0C9C-4222-A6A4-382DC3807796}" srcOrd="0" destOrd="5" presId="urn:microsoft.com/office/officeart/2005/8/layout/hList1"/>
    <dgm:cxn modelId="{D6FB6B5F-11E2-4FCC-BFAB-501C13815032}" srcId="{FBB9F6CC-0049-4343-9D9A-4613CAF36811}" destId="{ACE0A39F-E3A6-404F-864E-B01533B0B92F}" srcOrd="6" destOrd="0" parTransId="{01D1BB15-AA22-442B-8711-6C03A29FEE2A}" sibTransId="{C84F4700-8F4B-4255-B4A3-3334D7756FB3}"/>
    <dgm:cxn modelId="{54E18E67-50F9-4205-AECE-D7C574869B8F}" srcId="{FBB9F6CC-0049-4343-9D9A-4613CAF36811}" destId="{2D891EB9-BB5E-4223-83F5-C3515DDC46BF}" srcOrd="2" destOrd="0" parTransId="{2DD82932-C846-49F8-BCA9-B7741422AC7C}" sibTransId="{C672A45E-5D2E-4424-B090-B86BD606416F}"/>
    <dgm:cxn modelId="{0B8D7D8C-C47B-4DB2-9D59-F315D4AAD962}" type="presOf" srcId="{1597CDFD-0DB4-4CB1-A237-80A05D5096C3}" destId="{2AC0C1A9-0C9C-4222-A6A4-382DC3807796}" srcOrd="0" destOrd="3" presId="urn:microsoft.com/office/officeart/2005/8/layout/hList1"/>
    <dgm:cxn modelId="{68218697-7E26-4C76-A6C8-FD1C0F8467B8}" type="presOf" srcId="{471E5109-1CE8-400D-94AE-C1CB177452A6}" destId="{EA5B22CF-F5AE-4750-865A-DAEB45697AB2}" srcOrd="0" destOrd="1" presId="urn:microsoft.com/office/officeart/2005/8/layout/hList1"/>
    <dgm:cxn modelId="{D7CC0C99-5170-4098-ABD2-7A46CE9DA4F6}" type="presOf" srcId="{708D5D48-7261-4DA7-8DA1-7D608501861E}" destId="{F8C7E0F2-0E32-48D6-A451-DD9E0D22E383}" srcOrd="0" destOrd="0" presId="urn:microsoft.com/office/officeart/2005/8/layout/hList1"/>
    <dgm:cxn modelId="{39B56708-A42B-45A6-AD78-4AE74AF46D02}" srcId="{708D5D48-7261-4DA7-8DA1-7D608501861E}" destId="{53F9E419-4CC5-40C8-9B61-012C06C8F657}" srcOrd="0" destOrd="0" parTransId="{CC87C9C5-31C5-48E1-9498-EAA2B160DFF5}" sibTransId="{1349FBE8-A1A6-42CD-AB3D-6133E27BA157}"/>
    <dgm:cxn modelId="{162F671B-54DB-4279-B6DD-79425365D490}" type="presOf" srcId="{08908195-2213-429F-8F16-5A464D35050A}" destId="{EA5B22CF-F5AE-4750-865A-DAEB45697AB2}" srcOrd="0" destOrd="0" presId="urn:microsoft.com/office/officeart/2005/8/layout/hList1"/>
    <dgm:cxn modelId="{9DD9CE26-225E-4FD1-849C-CF5738053F9B}" type="presOf" srcId="{D878F7E4-6AE8-4F85-B25B-66E389E2408E}" destId="{C0ACFDD2-5592-4668-9B5D-4AAFE785AEA0}" srcOrd="0" destOrd="1" presId="urn:microsoft.com/office/officeart/2005/8/layout/hList1"/>
    <dgm:cxn modelId="{24C59AC1-6DD4-4E82-865F-F17C1236291D}" type="presOf" srcId="{FBB9F6CC-0049-4343-9D9A-4613CAF36811}" destId="{4474E4E7-E03B-4A7E-9D81-B96254AA1C03}" srcOrd="0" destOrd="0" presId="urn:microsoft.com/office/officeart/2005/8/layout/hList1"/>
    <dgm:cxn modelId="{A67DCCEB-E26D-4405-A64E-6C013854A203}" type="presOf" srcId="{E78BE6F1-5815-4948-B8C7-22D8D8261C29}" destId="{C0ACFDD2-5592-4668-9B5D-4AAFE785AEA0}" srcOrd="0" destOrd="2" presId="urn:microsoft.com/office/officeart/2005/8/layout/hList1"/>
    <dgm:cxn modelId="{3FA12B67-A734-4AEE-B982-3EBD9C31C146}" srcId="{FBB9F6CC-0049-4343-9D9A-4613CAF36811}" destId="{1597CDFD-0DB4-4CB1-A237-80A05D5096C3}" srcOrd="3" destOrd="0" parTransId="{F8D156B7-670B-459B-A59F-DAE20A29B382}" sibTransId="{A2B4DC08-C09A-4CBF-8A40-FA39882DA9D9}"/>
    <dgm:cxn modelId="{665FE95E-9B90-4EE6-93B9-15995DDAB22E}" srcId="{8EC3E4EF-0ECA-4446-B503-80D66B269BBF}" destId="{471E5109-1CE8-400D-94AE-C1CB177452A6}" srcOrd="1" destOrd="0" parTransId="{48F52E15-B67B-4DB1-B313-2EB5D9602F58}" sibTransId="{31981F0E-30EE-45E3-9E00-2ABB34339128}"/>
    <dgm:cxn modelId="{6DF17034-5F69-4B62-BB22-2242E636273C}" srcId="{E12B35A2-EF28-452B-B78F-19569E40E789}" destId="{FBB9F6CC-0049-4343-9D9A-4613CAF36811}" srcOrd="1" destOrd="0" parTransId="{51DBB86E-430C-46FE-A20F-75447D7CB030}" sibTransId="{47044CF4-11A7-49A9-A22A-98084250C2AC}"/>
    <dgm:cxn modelId="{CD18522F-B52E-49AC-8AFA-D66A27D42D23}" type="presOf" srcId="{6B27429A-DA9A-4B6D-9AA5-FFD19FC864B3}" destId="{EA5B22CF-F5AE-4750-865A-DAEB45697AB2}" srcOrd="0" destOrd="2" presId="urn:microsoft.com/office/officeart/2005/8/layout/hList1"/>
    <dgm:cxn modelId="{72D19E11-5039-4A92-A843-9D16F6FF337D}" type="presOf" srcId="{30B95E62-338B-4912-BA9B-F5D42FBCBD5A}" destId="{C0ACFDD2-5592-4668-9B5D-4AAFE785AEA0}" srcOrd="0" destOrd="3" presId="urn:microsoft.com/office/officeart/2005/8/layout/hList1"/>
    <dgm:cxn modelId="{034A93A3-076C-4294-B55E-CCA6074826C1}" srcId="{E12B35A2-EF28-452B-B78F-19569E40E789}" destId="{8EC3E4EF-0ECA-4446-B503-80D66B269BBF}" srcOrd="0" destOrd="0" parTransId="{C79339D8-A7B0-4DB4-B471-A3AEF39E450D}" sibTransId="{FFB27E41-1B71-4B9F-9EB9-1D845ED588AD}"/>
    <dgm:cxn modelId="{6E3968BC-2251-46BB-84B2-62D395822AA0}" srcId="{708D5D48-7261-4DA7-8DA1-7D608501861E}" destId="{30B95E62-338B-4912-BA9B-F5D42FBCBD5A}" srcOrd="3" destOrd="0" parTransId="{5C3B6BEE-B23F-4DE4-A3D3-DB219F48597A}" sibTransId="{DB676E1D-0672-4E86-98D5-8D710C14D6CD}"/>
    <dgm:cxn modelId="{F010B760-E50A-4C3E-B85B-50C11FCBE04B}" srcId="{8EC3E4EF-0ECA-4446-B503-80D66B269BBF}" destId="{6B27429A-DA9A-4B6D-9AA5-FFD19FC864B3}" srcOrd="2" destOrd="0" parTransId="{AD6150FC-CBC3-421E-983B-A0A0ECCBA15A}" sibTransId="{EF96A7D6-5127-494C-BB6F-2A46B83286BA}"/>
    <dgm:cxn modelId="{1BB2E223-6ED8-438F-A158-7F6612301692}" srcId="{FBB9F6CC-0049-4343-9D9A-4613CAF36811}" destId="{765AB45B-017C-4D88-8D5E-E7488E7B8F92}" srcOrd="1" destOrd="0" parTransId="{BFFD5A34-DFA0-4611-BDDE-7685C4D6AF71}" sibTransId="{A9079EC6-52E6-49E0-BDA9-224B56D1267E}"/>
    <dgm:cxn modelId="{1EAF6606-F4E9-4B83-ABAD-AA1C9C6A36B1}" type="presParOf" srcId="{81E87145-4FB1-4321-B676-91132B82F769}" destId="{92E18178-6421-46A0-AF21-9ED35F705330}" srcOrd="0" destOrd="0" presId="urn:microsoft.com/office/officeart/2005/8/layout/hList1"/>
    <dgm:cxn modelId="{5C493DB8-ADDD-42A4-A2E4-9E6883DCE0E2}" type="presParOf" srcId="{92E18178-6421-46A0-AF21-9ED35F705330}" destId="{C542150F-0FAD-41C0-BC01-FAA7952FB57A}" srcOrd="0" destOrd="0" presId="urn:microsoft.com/office/officeart/2005/8/layout/hList1"/>
    <dgm:cxn modelId="{E186920D-1893-4B05-B6BA-0F97E72FA671}" type="presParOf" srcId="{92E18178-6421-46A0-AF21-9ED35F705330}" destId="{EA5B22CF-F5AE-4750-865A-DAEB45697AB2}" srcOrd="1" destOrd="0" presId="urn:microsoft.com/office/officeart/2005/8/layout/hList1"/>
    <dgm:cxn modelId="{8835F83B-61E0-4BEA-8A6E-13FDE4C2B8F5}" type="presParOf" srcId="{81E87145-4FB1-4321-B676-91132B82F769}" destId="{8768C25C-61B8-4302-8B6D-7226B893C957}" srcOrd="1" destOrd="0" presId="urn:microsoft.com/office/officeart/2005/8/layout/hList1"/>
    <dgm:cxn modelId="{39C84180-07F6-4E58-8FA3-9B76651C2E06}" type="presParOf" srcId="{81E87145-4FB1-4321-B676-91132B82F769}" destId="{AADB9CBA-261E-4D72-86F8-1A89948CE22C}" srcOrd="2" destOrd="0" presId="urn:microsoft.com/office/officeart/2005/8/layout/hList1"/>
    <dgm:cxn modelId="{09CE136A-F48F-4E5F-84D1-73970D0D035A}" type="presParOf" srcId="{AADB9CBA-261E-4D72-86F8-1A89948CE22C}" destId="{4474E4E7-E03B-4A7E-9D81-B96254AA1C03}" srcOrd="0" destOrd="0" presId="urn:microsoft.com/office/officeart/2005/8/layout/hList1"/>
    <dgm:cxn modelId="{9730A148-9032-4F2E-8FAC-FC2808BEFC6B}" type="presParOf" srcId="{AADB9CBA-261E-4D72-86F8-1A89948CE22C}" destId="{2AC0C1A9-0C9C-4222-A6A4-382DC3807796}" srcOrd="1" destOrd="0" presId="urn:microsoft.com/office/officeart/2005/8/layout/hList1"/>
    <dgm:cxn modelId="{737A1EE9-47D2-441D-BED3-BBE29DB26779}" type="presParOf" srcId="{81E87145-4FB1-4321-B676-91132B82F769}" destId="{04304123-6C6B-4069-A09A-22F6F4C46966}" srcOrd="3" destOrd="0" presId="urn:microsoft.com/office/officeart/2005/8/layout/hList1"/>
    <dgm:cxn modelId="{13970D22-4C3F-426D-A791-C58C37F3924F}" type="presParOf" srcId="{81E87145-4FB1-4321-B676-91132B82F769}" destId="{B3A7FEFE-AFA6-4197-A501-00DBA052F22C}" srcOrd="4" destOrd="0" presId="urn:microsoft.com/office/officeart/2005/8/layout/hList1"/>
    <dgm:cxn modelId="{B4BEAF86-B520-4BDF-836C-0A14D99B49AB}" type="presParOf" srcId="{B3A7FEFE-AFA6-4197-A501-00DBA052F22C}" destId="{F8C7E0F2-0E32-48D6-A451-DD9E0D22E383}" srcOrd="0" destOrd="0" presId="urn:microsoft.com/office/officeart/2005/8/layout/hList1"/>
    <dgm:cxn modelId="{FB1E9546-4FD8-4EAD-BCED-9234E93FA407}" type="presParOf" srcId="{B3A7FEFE-AFA6-4197-A501-00DBA052F22C}" destId="{C0ACFDD2-5592-4668-9B5D-4AAFE785AEA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96439-C485-47DC-A944-F856E5505E13}">
      <dsp:nvSpPr>
        <dsp:cNvPr id="0" name=""/>
        <dsp:cNvSpPr/>
      </dsp:nvSpPr>
      <dsp:spPr>
        <a:xfrm>
          <a:off x="3702" y="793449"/>
          <a:ext cx="3237512" cy="323751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8171" tIns="17780" rIns="178171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400" kern="1200" dirty="0" smtClean="0">
              <a:latin typeface="Arial Narrow" pitchFamily="34" charset="0"/>
            </a:rPr>
            <a:t>En la actualidad es el  espacio de concertación, que mejor expresa las posibilidades  de construir acuerdos que vayan más allá de intereses puramente sectoriales.</a:t>
          </a:r>
          <a:endParaRPr lang="es-SV" sz="1000" kern="1200" dirty="0">
            <a:latin typeface="Arial Narrow" pitchFamily="34" charset="0"/>
          </a:endParaRPr>
        </a:p>
      </dsp:txBody>
      <dsp:txXfrm>
        <a:off x="477825" y="1267572"/>
        <a:ext cx="2289266" cy="2289266"/>
      </dsp:txXfrm>
    </dsp:sp>
    <dsp:sp modelId="{CCA2E6B2-3E6B-4A1B-8305-DB458C4B62B8}">
      <dsp:nvSpPr>
        <dsp:cNvPr id="0" name=""/>
        <dsp:cNvSpPr/>
      </dsp:nvSpPr>
      <dsp:spPr>
        <a:xfrm>
          <a:off x="2593711" y="793449"/>
          <a:ext cx="3237512" cy="323751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8171" tIns="17780" rIns="178171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400" kern="1200" dirty="0" smtClean="0">
              <a:latin typeface="Arial Narrow" pitchFamily="34" charset="0"/>
            </a:rPr>
            <a:t>El CES es una oportunidad importante de participación social y un espacio privilegiado para ejercer el diálogo social.</a:t>
          </a:r>
          <a:endParaRPr lang="es-SV" sz="1000" kern="1200" dirty="0">
            <a:latin typeface="Arial Narrow" pitchFamily="34" charset="0"/>
          </a:endParaRPr>
        </a:p>
      </dsp:txBody>
      <dsp:txXfrm>
        <a:off x="3067834" y="1267572"/>
        <a:ext cx="2289266" cy="2289266"/>
      </dsp:txXfrm>
    </dsp:sp>
    <dsp:sp modelId="{F7BA6CB9-ECB4-4565-BAE9-4739DF7B0D5F}">
      <dsp:nvSpPr>
        <dsp:cNvPr id="0" name=""/>
        <dsp:cNvSpPr/>
      </dsp:nvSpPr>
      <dsp:spPr>
        <a:xfrm>
          <a:off x="5183721" y="793449"/>
          <a:ext cx="3237512" cy="323751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8171" tIns="16510" rIns="178171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300" kern="1200" dirty="0" smtClean="0">
              <a:latin typeface="Arial Narrow" pitchFamily="34" charset="0"/>
            </a:rPr>
            <a:t>El objetivo de apoyar al CES se basa en la consolidación de la gobernabilidad democrática, que requiere una nueva manera de construir consensos sobre los principales problemas nacionales; así como la participación e inclusión de los diferentes sectores, en particular los que han sido tradicionalmente excluidos de los debates de política pública.</a:t>
          </a:r>
          <a:endParaRPr lang="es-SV" sz="1300" kern="1200" dirty="0">
            <a:latin typeface="Arial Narrow" pitchFamily="34" charset="0"/>
          </a:endParaRPr>
        </a:p>
      </dsp:txBody>
      <dsp:txXfrm>
        <a:off x="5657844" y="1267572"/>
        <a:ext cx="2289266" cy="22892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04AA8-5F11-489C-B153-AA4DAE99349D}">
      <dsp:nvSpPr>
        <dsp:cNvPr id="0" name=""/>
        <dsp:cNvSpPr/>
      </dsp:nvSpPr>
      <dsp:spPr>
        <a:xfrm>
          <a:off x="570025" y="1732934"/>
          <a:ext cx="3005365" cy="15026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400" kern="1200" dirty="0" smtClean="0">
              <a:latin typeface="Arial Narrow" pitchFamily="34" charset="0"/>
            </a:rPr>
            <a:t>PNUD lleva la Secretaría Ejecutiva del CES, se ha enfocado en :</a:t>
          </a:r>
          <a:endParaRPr lang="es-SV" sz="2400" kern="1200" dirty="0">
            <a:latin typeface="Arial Narrow" pitchFamily="34" charset="0"/>
          </a:endParaRPr>
        </a:p>
      </dsp:txBody>
      <dsp:txXfrm>
        <a:off x="614037" y="1776946"/>
        <a:ext cx="2917341" cy="1414658"/>
      </dsp:txXfrm>
    </dsp:sp>
    <dsp:sp modelId="{724BFDB7-96A5-4D6C-BE7C-8B492D969AE9}">
      <dsp:nvSpPr>
        <dsp:cNvPr id="0" name=""/>
        <dsp:cNvSpPr/>
      </dsp:nvSpPr>
      <dsp:spPr>
        <a:xfrm rot="18289469">
          <a:off x="3123915" y="1593014"/>
          <a:ext cx="2105096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2105096" y="272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700" kern="1200"/>
        </a:p>
      </dsp:txBody>
      <dsp:txXfrm>
        <a:off x="4123836" y="1567606"/>
        <a:ext cx="105254" cy="105254"/>
      </dsp:txXfrm>
    </dsp:sp>
    <dsp:sp modelId="{30E8354D-D2DB-420E-A03D-24B1C19F604E}">
      <dsp:nvSpPr>
        <dsp:cNvPr id="0" name=""/>
        <dsp:cNvSpPr/>
      </dsp:nvSpPr>
      <dsp:spPr>
        <a:xfrm>
          <a:off x="4777536" y="4849"/>
          <a:ext cx="3005365" cy="15026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400" kern="1200" dirty="0" smtClean="0">
              <a:latin typeface="Arial Narrow" pitchFamily="34" charset="0"/>
            </a:rPr>
            <a:t>La institucionalización de espacios permanentes e inclusivos de diálogo en materia económica y social</a:t>
          </a:r>
          <a:endParaRPr lang="es-SV" sz="1400" kern="1200" dirty="0">
            <a:latin typeface="Arial Narrow" pitchFamily="34" charset="0"/>
          </a:endParaRPr>
        </a:p>
      </dsp:txBody>
      <dsp:txXfrm>
        <a:off x="4821548" y="48861"/>
        <a:ext cx="2917341" cy="1414658"/>
      </dsp:txXfrm>
    </dsp:sp>
    <dsp:sp modelId="{CEC6F660-BDCA-466A-9123-3E769CA5FE24}">
      <dsp:nvSpPr>
        <dsp:cNvPr id="0" name=""/>
        <dsp:cNvSpPr/>
      </dsp:nvSpPr>
      <dsp:spPr>
        <a:xfrm>
          <a:off x="3575390" y="2457056"/>
          <a:ext cx="1202146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1202146" y="272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500" kern="1200"/>
        </a:p>
      </dsp:txBody>
      <dsp:txXfrm>
        <a:off x="4146409" y="2454222"/>
        <a:ext cx="60107" cy="60107"/>
      </dsp:txXfrm>
    </dsp:sp>
    <dsp:sp modelId="{63570B92-D268-4B4F-9E68-8CF33DB2D1D7}">
      <dsp:nvSpPr>
        <dsp:cNvPr id="0" name=""/>
        <dsp:cNvSpPr/>
      </dsp:nvSpPr>
      <dsp:spPr>
        <a:xfrm>
          <a:off x="4777536" y="1732934"/>
          <a:ext cx="3005365" cy="15026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400" kern="1200" dirty="0" smtClean="0">
              <a:latin typeface="Arial Narrow" pitchFamily="34" charset="0"/>
            </a:rPr>
            <a:t>El fortalecimiento de las capacidades técnicas para el diálogo, de los diferentes sectores representados en el CES, especialmente de los sectores sindical y social</a:t>
          </a:r>
          <a:endParaRPr lang="es-SV" sz="1400" kern="1200" dirty="0">
            <a:latin typeface="Arial Narrow" pitchFamily="34" charset="0"/>
          </a:endParaRPr>
        </a:p>
      </dsp:txBody>
      <dsp:txXfrm>
        <a:off x="4821548" y="1776946"/>
        <a:ext cx="2917341" cy="1414658"/>
      </dsp:txXfrm>
    </dsp:sp>
    <dsp:sp modelId="{0ED0D098-491E-46C0-8401-9DF3CE44821B}">
      <dsp:nvSpPr>
        <dsp:cNvPr id="0" name=""/>
        <dsp:cNvSpPr/>
      </dsp:nvSpPr>
      <dsp:spPr>
        <a:xfrm rot="3310531">
          <a:off x="3123915" y="3321099"/>
          <a:ext cx="2105096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2105096" y="272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700" kern="1200"/>
        </a:p>
      </dsp:txBody>
      <dsp:txXfrm>
        <a:off x="4123836" y="3295691"/>
        <a:ext cx="105254" cy="105254"/>
      </dsp:txXfrm>
    </dsp:sp>
    <dsp:sp modelId="{141C35C9-DA6C-4BA9-A683-F1777D227059}">
      <dsp:nvSpPr>
        <dsp:cNvPr id="0" name=""/>
        <dsp:cNvSpPr/>
      </dsp:nvSpPr>
      <dsp:spPr>
        <a:xfrm>
          <a:off x="4777536" y="3461019"/>
          <a:ext cx="3005365" cy="15026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1400" kern="1200" dirty="0" smtClean="0">
            <a:latin typeface="Arial Narrow" pitchFamily="34" charset="0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400" kern="1200" dirty="0" smtClean="0">
              <a:latin typeface="Arial Narrow" pitchFamily="34" charset="0"/>
            </a:rPr>
            <a:t>La generación de conocimientos e información que permita nivelar la mesa, nutrir el diálogo y facilitar las discusiones sobre las diferentes propuestas de políticas públicas que sean sometidas a consideración del Consejo</a:t>
          </a:r>
          <a:br>
            <a:rPr lang="es-SV" sz="1400" kern="1200" dirty="0" smtClean="0">
              <a:latin typeface="Arial Narrow" pitchFamily="34" charset="0"/>
            </a:rPr>
          </a:br>
          <a:r>
            <a:rPr lang="es-SV" sz="1400" kern="1200" dirty="0" smtClean="0">
              <a:latin typeface="Arial Narrow" pitchFamily="34" charset="0"/>
            </a:rPr>
            <a:t/>
          </a:r>
          <a:br>
            <a:rPr lang="es-SV" sz="1400" kern="1200" dirty="0" smtClean="0">
              <a:latin typeface="Arial Narrow" pitchFamily="34" charset="0"/>
            </a:rPr>
          </a:br>
          <a:endParaRPr lang="es-SV" sz="1400" kern="1200" dirty="0">
            <a:latin typeface="Arial Narrow" pitchFamily="34" charset="0"/>
          </a:endParaRPr>
        </a:p>
      </dsp:txBody>
      <dsp:txXfrm>
        <a:off x="4821548" y="3505031"/>
        <a:ext cx="2917341" cy="14146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42150F-0FAD-41C0-BC01-FAA7952FB57A}">
      <dsp:nvSpPr>
        <dsp:cNvPr id="0" name=""/>
        <dsp:cNvSpPr/>
      </dsp:nvSpPr>
      <dsp:spPr>
        <a:xfrm>
          <a:off x="2658" y="215787"/>
          <a:ext cx="2592064" cy="6264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1" kern="1200" dirty="0" smtClean="0"/>
            <a:t>Institucionalización del CES	</a:t>
          </a:r>
          <a:endParaRPr lang="es-SV" sz="1700" b="1" kern="1200" dirty="0"/>
        </a:p>
      </dsp:txBody>
      <dsp:txXfrm>
        <a:off x="2658" y="215787"/>
        <a:ext cx="2592064" cy="626406"/>
      </dsp:txXfrm>
    </dsp:sp>
    <dsp:sp modelId="{EA5B22CF-F5AE-4750-865A-DAEB45697AB2}">
      <dsp:nvSpPr>
        <dsp:cNvPr id="0" name=""/>
        <dsp:cNvSpPr/>
      </dsp:nvSpPr>
      <dsp:spPr>
        <a:xfrm>
          <a:off x="2658" y="842193"/>
          <a:ext cx="2592064" cy="40831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kern="1200" dirty="0" smtClean="0"/>
            <a:t>Inauguración de las oficinas propias del CES.</a:t>
          </a:r>
          <a:endParaRPr lang="es-SV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kern="1200" dirty="0" smtClean="0"/>
            <a:t>Reuniones </a:t>
          </a:r>
          <a:r>
            <a:rPr lang="es-MX" sz="1700" kern="1200" dirty="0" smtClean="0"/>
            <a:t>anuales de </a:t>
          </a:r>
          <a:r>
            <a:rPr lang="es-MX" sz="1700" kern="1200" dirty="0" smtClean="0"/>
            <a:t>planificación y evaluación con consultor </a:t>
          </a:r>
          <a:r>
            <a:rPr lang="es-MX" sz="1700" kern="1200" dirty="0" smtClean="0"/>
            <a:t>de PNUD. </a:t>
          </a:r>
          <a:endParaRPr lang="es-SV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kern="1200" dirty="0" smtClean="0"/>
            <a:t>Propuesta </a:t>
          </a:r>
          <a:r>
            <a:rPr lang="es-MX" sz="1700" kern="1200" dirty="0" smtClean="0"/>
            <a:t>de reestructuración del </a:t>
          </a:r>
          <a:r>
            <a:rPr lang="es-MX" sz="1700" kern="1200" dirty="0" smtClean="0"/>
            <a:t>CES: nuevo decreto y nueva composición </a:t>
          </a:r>
          <a:endParaRPr lang="es-SV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kern="1200" dirty="0" smtClean="0"/>
            <a:t>Miembros de AICESIS y CESLAC</a:t>
          </a:r>
          <a:endParaRPr lang="es-SV" sz="1700" kern="1200" dirty="0"/>
        </a:p>
      </dsp:txBody>
      <dsp:txXfrm>
        <a:off x="2658" y="842193"/>
        <a:ext cx="2592064" cy="4083187"/>
      </dsp:txXfrm>
    </dsp:sp>
    <dsp:sp modelId="{4474E4E7-E03B-4A7E-9D81-B96254AA1C03}">
      <dsp:nvSpPr>
        <dsp:cNvPr id="0" name=""/>
        <dsp:cNvSpPr/>
      </dsp:nvSpPr>
      <dsp:spPr>
        <a:xfrm>
          <a:off x="2957611" y="215787"/>
          <a:ext cx="2592064" cy="6264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1" kern="1200" dirty="0" smtClean="0"/>
            <a:t>Estrategia de Comunicaciones	</a:t>
          </a:r>
          <a:endParaRPr lang="es-SV" sz="1700" b="1" kern="1200" dirty="0"/>
        </a:p>
      </dsp:txBody>
      <dsp:txXfrm>
        <a:off x="2957611" y="215787"/>
        <a:ext cx="2592064" cy="626406"/>
      </dsp:txXfrm>
    </dsp:sp>
    <dsp:sp modelId="{2AC0C1A9-0C9C-4222-A6A4-382DC3807796}">
      <dsp:nvSpPr>
        <dsp:cNvPr id="0" name=""/>
        <dsp:cNvSpPr/>
      </dsp:nvSpPr>
      <dsp:spPr>
        <a:xfrm>
          <a:off x="2957611" y="842193"/>
          <a:ext cx="2592064" cy="40831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kern="1200" dirty="0" smtClean="0"/>
            <a:t>Plan de comunicaciones </a:t>
          </a:r>
          <a:endParaRPr lang="es-SV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kern="1200" dirty="0" smtClean="0"/>
            <a:t>Lanzamiento de boletín bimensual.</a:t>
          </a:r>
          <a:endParaRPr lang="es-SV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kern="1200" dirty="0" smtClean="0"/>
            <a:t>web </a:t>
          </a:r>
          <a:r>
            <a:rPr lang="es-MX" sz="1700" kern="1200" dirty="0" smtClean="0"/>
            <a:t>del CES. </a:t>
          </a:r>
          <a:endParaRPr lang="es-SV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kern="1200" dirty="0" smtClean="0"/>
            <a:t>Presencia en redes sociales</a:t>
          </a:r>
          <a:r>
            <a:rPr lang="es-MX" sz="1700" kern="1200" dirty="0" smtClean="0"/>
            <a:t>. Facebook</a:t>
          </a:r>
          <a:endParaRPr lang="es-SV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kern="1200" dirty="0" smtClean="0"/>
            <a:t>Elaboración de materiales de prensa para distribución en medios. </a:t>
          </a:r>
          <a:endParaRPr lang="es-SV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kern="1200" dirty="0" smtClean="0"/>
            <a:t>Publicación </a:t>
          </a:r>
          <a:r>
            <a:rPr lang="es-MX" sz="1700" kern="1200" dirty="0" smtClean="0"/>
            <a:t>de investigaciones : Educación Superior.</a:t>
          </a:r>
          <a:endParaRPr lang="es-SV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kern="1200" dirty="0" smtClean="0"/>
            <a:t>Memorias anuales de labores</a:t>
          </a:r>
          <a:endParaRPr lang="es-SV" sz="1700" kern="1200" dirty="0"/>
        </a:p>
      </dsp:txBody>
      <dsp:txXfrm>
        <a:off x="2957611" y="842193"/>
        <a:ext cx="2592064" cy="4083187"/>
      </dsp:txXfrm>
    </dsp:sp>
    <dsp:sp modelId="{F8C7E0F2-0E32-48D6-A451-DD9E0D22E383}">
      <dsp:nvSpPr>
        <dsp:cNvPr id="0" name=""/>
        <dsp:cNvSpPr/>
      </dsp:nvSpPr>
      <dsp:spPr>
        <a:xfrm>
          <a:off x="5912565" y="215787"/>
          <a:ext cx="2592064" cy="6264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1" kern="1200" dirty="0" smtClean="0"/>
            <a:t>Funcionamiento</a:t>
          </a:r>
          <a:endParaRPr lang="es-SV" sz="1700" b="1" kern="1200" dirty="0"/>
        </a:p>
      </dsp:txBody>
      <dsp:txXfrm>
        <a:off x="5912565" y="215787"/>
        <a:ext cx="2592064" cy="626406"/>
      </dsp:txXfrm>
    </dsp:sp>
    <dsp:sp modelId="{C0ACFDD2-5592-4668-9B5D-4AAFE785AEA0}">
      <dsp:nvSpPr>
        <dsp:cNvPr id="0" name=""/>
        <dsp:cNvSpPr/>
      </dsp:nvSpPr>
      <dsp:spPr>
        <a:xfrm>
          <a:off x="5904659" y="829739"/>
          <a:ext cx="2592064" cy="40831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SV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kern="1200" dirty="0" smtClean="0"/>
            <a:t>Plenarias, y  Comisiones Especiales para la revisión de propuestas</a:t>
          </a:r>
          <a:endParaRPr lang="es-SV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kern="1200" dirty="0" smtClean="0"/>
            <a:t>Foros </a:t>
          </a:r>
          <a:r>
            <a:rPr lang="es-MX" sz="1700" kern="1200" dirty="0" smtClean="0"/>
            <a:t>de expertos sobre los temas de: Sistema de Pensiones, Educación y Desarrollo, Transparencia.</a:t>
          </a:r>
          <a:endParaRPr lang="es-SV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kern="1200" dirty="0" smtClean="0"/>
            <a:t>Visitas de intercambio con otros CES: Brasilia y Holanda.</a:t>
          </a:r>
          <a:endParaRPr lang="es-SV" sz="1700" kern="1200" dirty="0"/>
        </a:p>
      </dsp:txBody>
      <dsp:txXfrm>
        <a:off x="5904659" y="829739"/>
        <a:ext cx="2592064" cy="40831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9" y="1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69A17-A35D-4D42-B2F4-5C7C8478D928}" type="datetimeFigureOut">
              <a:rPr lang="es-SV" smtClean="0"/>
              <a:t>20/09/2013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CDA9E-AE07-4590-A105-31C77089424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74635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2BBEBDE-59D8-4908-8D23-2D4E85C41F39}" type="datetimeFigureOut">
              <a:rPr lang="en-US"/>
              <a:pPr>
                <a:defRPr/>
              </a:pPr>
              <a:t>9/20/2013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1DD3C79-B7FC-41BA-9B53-30CCCE3C341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430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4AEF9-E2A4-419A-962A-8C020EAE1309}" type="datetimeFigureOut">
              <a:rPr lang="en-US"/>
              <a:pPr>
                <a:defRPr/>
              </a:pPr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838F3-1350-4804-8301-7F684E6CFC3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BF754-BA6A-4608-BEAA-BC81FFD1DCAE}" type="datetimeFigureOut">
              <a:rPr lang="en-US"/>
              <a:pPr>
                <a:defRPr/>
              </a:pPr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9CD09-E03B-4842-AA95-9D6AD112EFA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FAF70-2C4B-43B9-A3D7-0DD033E650D4}" type="datetimeFigureOut">
              <a:rPr lang="en-US"/>
              <a:pPr>
                <a:defRPr/>
              </a:pPr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DCCC6-8ECA-48D4-AC14-3C7631CE1A8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3BD5-FDBC-4ECC-9228-5F8154B822E6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21/09/2013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3EE5-7938-49AE-AB71-548A7BC67C0B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801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3BD5-FDBC-4ECC-9228-5F8154B822E6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21/09/2013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3EE5-7938-49AE-AB71-548A7BC67C0B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541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3BD5-FDBC-4ECC-9228-5F8154B822E6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21/09/2013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3EE5-7938-49AE-AB71-548A7BC67C0B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568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3BD5-FDBC-4ECC-9228-5F8154B822E6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21/09/2013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3EE5-7938-49AE-AB71-548A7BC67C0B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265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3BD5-FDBC-4ECC-9228-5F8154B822E6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21/09/2013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3EE5-7938-49AE-AB71-548A7BC67C0B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752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3BD5-FDBC-4ECC-9228-5F8154B822E6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21/09/2013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3EE5-7938-49AE-AB71-548A7BC67C0B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107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3BD5-FDBC-4ECC-9228-5F8154B822E6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21/09/2013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3EE5-7938-49AE-AB71-548A7BC67C0B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551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3BD5-FDBC-4ECC-9228-5F8154B822E6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21/09/2013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3EE5-7938-49AE-AB71-548A7BC67C0B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81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504BB-B4EE-4CA5-9715-FE28C9D0398D}" type="datetimeFigureOut">
              <a:rPr lang="en-US"/>
              <a:pPr>
                <a:defRPr/>
              </a:pPr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4A187-3F67-4F70-B2A9-56255AB623D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3BD5-FDBC-4ECC-9228-5F8154B822E6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21/09/2013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3EE5-7938-49AE-AB71-548A7BC67C0B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556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3BD5-FDBC-4ECC-9228-5F8154B822E6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21/09/2013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3EE5-7938-49AE-AB71-548A7BC67C0B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576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3BD5-FDBC-4ECC-9228-5F8154B822E6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21/09/2013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3EE5-7938-49AE-AB71-548A7BC67C0B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630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3BD5-FDBC-4ECC-9228-5F8154B822E6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21/09/2013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3EE5-7938-49AE-AB71-548A7BC67C0B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31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3BD5-FDBC-4ECC-9228-5F8154B822E6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21/09/2013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3EE5-7938-49AE-AB71-548A7BC67C0B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2236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3BD5-FDBC-4ECC-9228-5F8154B822E6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21/09/2013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3EE5-7938-49AE-AB71-548A7BC67C0B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4030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3BD5-FDBC-4ECC-9228-5F8154B822E6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21/09/2013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3EE5-7938-49AE-AB71-548A7BC67C0B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330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3BD5-FDBC-4ECC-9228-5F8154B822E6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21/09/2013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3EE5-7938-49AE-AB71-548A7BC67C0B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449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3BD5-FDBC-4ECC-9228-5F8154B822E6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21/09/2013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3EE5-7938-49AE-AB71-548A7BC67C0B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0262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3BD5-FDBC-4ECC-9228-5F8154B822E6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21/09/2013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3EE5-7938-49AE-AB71-548A7BC67C0B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017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629EB-F4B1-4638-911B-B1C9C2B2CD5B}" type="datetimeFigureOut">
              <a:rPr lang="en-US"/>
              <a:pPr>
                <a:defRPr/>
              </a:pPr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7468C-DA36-4181-B05B-3476B4DAF64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3BD5-FDBC-4ECC-9228-5F8154B822E6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21/09/2013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3EE5-7938-49AE-AB71-548A7BC67C0B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8305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3BD5-FDBC-4ECC-9228-5F8154B822E6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21/09/2013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3EE5-7938-49AE-AB71-548A7BC67C0B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7393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3BD5-FDBC-4ECC-9228-5F8154B822E6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21/09/2013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3EE5-7938-49AE-AB71-548A7BC67C0B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593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3BD5-FDBC-4ECC-9228-5F8154B822E6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21/09/2013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3EE5-7938-49AE-AB71-548A7BC67C0B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8296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3BD5-FDBC-4ECC-9228-5F8154B822E6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21/09/2013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3EE5-7938-49AE-AB71-548A7BC67C0B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7503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3BD5-FDBC-4ECC-9228-5F8154B822E6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21/09/2013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3EE5-7938-49AE-AB71-548A7BC67C0B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7053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3BD5-FDBC-4ECC-9228-5F8154B822E6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21/09/2013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3EE5-7938-49AE-AB71-548A7BC67C0B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6202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3BD5-FDBC-4ECC-9228-5F8154B822E6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21/09/2013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3EE5-7938-49AE-AB71-548A7BC67C0B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3762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3BD5-FDBC-4ECC-9228-5F8154B822E6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21/09/2013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3EE5-7938-49AE-AB71-548A7BC67C0B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1420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3BD5-FDBC-4ECC-9228-5F8154B822E6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21/09/2013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3EE5-7938-49AE-AB71-548A7BC67C0B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142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9DCFE-83BF-40AA-8C6C-B33958DC329D}" type="datetimeFigureOut">
              <a:rPr lang="en-US"/>
              <a:pPr>
                <a:defRPr/>
              </a:pPr>
              <a:t>9/20/2013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8E9A4-5138-4A7A-A20F-03FA12B0565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3BD5-FDBC-4ECC-9228-5F8154B822E6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21/09/2013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3EE5-7938-49AE-AB71-548A7BC67C0B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0851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3BD5-FDBC-4ECC-9228-5F8154B822E6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21/09/2013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3EE5-7938-49AE-AB71-548A7BC67C0B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8665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3BD5-FDBC-4ECC-9228-5F8154B822E6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21/09/2013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3EE5-7938-49AE-AB71-548A7BC67C0B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7624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3BD5-FDBC-4ECC-9228-5F8154B822E6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21/09/2013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3EE5-7938-49AE-AB71-548A7BC67C0B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9207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3BD5-FDBC-4ECC-9228-5F8154B822E6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21/09/2013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3EE5-7938-49AE-AB71-548A7BC67C0B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047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7284E-4AF3-4932-869A-6916151A5DA4}" type="datetimeFigureOut">
              <a:rPr lang="en-US"/>
              <a:pPr>
                <a:defRPr/>
              </a:pPr>
              <a:t>9/20/2013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0FE9B-55D1-4A50-81FF-45F76404AF2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715DE-30F8-4C35-B8DA-CD97CF4ED45D}" type="datetimeFigureOut">
              <a:rPr lang="en-US"/>
              <a:pPr>
                <a:defRPr/>
              </a:pPr>
              <a:t>9/20/2013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9064F-CC0B-4A40-A180-F44383DEED6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69DA4-1EFD-4749-A226-DE73012D93B8}" type="datetimeFigureOut">
              <a:rPr lang="en-US"/>
              <a:pPr>
                <a:defRPr/>
              </a:pPr>
              <a:t>9/20/2013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F2905-660A-4FE5-9EAB-9987D3F6869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B5F15-6465-48EC-8646-FBA5673B7446}" type="datetimeFigureOut">
              <a:rPr lang="en-US"/>
              <a:pPr>
                <a:defRPr/>
              </a:pPr>
              <a:t>9/20/2013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4D125-1492-4780-B5E0-89EB8EFBDFD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5310D-C514-4125-833F-747400556F24}" type="datetimeFigureOut">
              <a:rPr lang="en-US"/>
              <a:pPr>
                <a:defRPr/>
              </a:pPr>
              <a:t>9/20/2013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20125-3BF2-485E-A37A-7F98F14793E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2478B0-388B-4FAA-9B91-DA8769FCA176}" type="datetimeFigureOut">
              <a:rPr lang="en-US"/>
              <a:pPr>
                <a:defRPr/>
              </a:pPr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224761-9CD4-4BC1-A730-200776CF896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F6E3BD5-FDBC-4ECC-9228-5F8154B822E6}" type="datetimeFigureOut">
              <a:rPr lang="es-SV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21/09/2013</a:t>
            </a:fld>
            <a:endParaRPr lang="es-S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S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8653EE5-7938-49AE-AB71-548A7BC67C0B}" type="slidenum">
              <a:rPr lang="es-SV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S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7552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F6E3BD5-FDBC-4ECC-9228-5F8154B822E6}" type="datetimeFigureOut">
              <a:rPr lang="es-SV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21/09/2013</a:t>
            </a:fld>
            <a:endParaRPr lang="es-S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S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8653EE5-7938-49AE-AB71-548A7BC67C0B}" type="slidenum">
              <a:rPr lang="es-SV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S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3152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F6E3BD5-FDBC-4ECC-9228-5F8154B822E6}" type="datetimeFigureOut">
              <a:rPr lang="es-SV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21/09/2013</a:t>
            </a:fld>
            <a:endParaRPr lang="es-S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S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8653EE5-7938-49AE-AB71-548A7BC67C0B}" type="slidenum">
              <a:rPr lang="es-SV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SV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697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comments" Target="../comments/comment1.xml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9600" y="2133600"/>
            <a:ext cx="7924800" cy="14478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68960"/>
            <a:ext cx="7772400" cy="147002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SV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Consejo Económico y Social </a:t>
            </a:r>
            <a:br>
              <a:rPr lang="es-SV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</a:br>
            <a:r>
              <a:rPr lang="es-SV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 El Salvador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4342" name="Imagen 5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1275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Line 2"/>
          <p:cNvSpPr>
            <a:spLocks noChangeShapeType="1"/>
          </p:cNvSpPr>
          <p:nvPr/>
        </p:nvSpPr>
        <p:spPr bwMode="auto">
          <a:xfrm>
            <a:off x="1676400" y="838200"/>
            <a:ext cx="6705600" cy="0"/>
          </a:xfrm>
          <a:prstGeom prst="line">
            <a:avLst/>
          </a:prstGeom>
          <a:noFill/>
          <a:ln w="76200" cmpd="tri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44" name="Line 3"/>
          <p:cNvSpPr>
            <a:spLocks noChangeShapeType="1"/>
          </p:cNvSpPr>
          <p:nvPr/>
        </p:nvSpPr>
        <p:spPr bwMode="auto">
          <a:xfrm>
            <a:off x="762000" y="6248400"/>
            <a:ext cx="7848600" cy="0"/>
          </a:xfrm>
          <a:prstGeom prst="line">
            <a:avLst/>
          </a:prstGeom>
          <a:noFill/>
          <a:ln w="76200" cmpd="tri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DESAFIOS DEL CES 2013-2014</a:t>
            </a:r>
            <a:endParaRPr lang="es-SV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/>
          <a:lstStyle/>
          <a:p>
            <a:r>
              <a:rPr lang="es-MX" sz="2800" dirty="0" smtClean="0"/>
              <a:t>Sistematización de lecciones aprendidas en los cuatro años de funcionamiento 2009-20013</a:t>
            </a:r>
          </a:p>
          <a:p>
            <a:r>
              <a:rPr lang="es-MX" sz="2800" dirty="0" smtClean="0"/>
              <a:t>Diseño del CES del futuro que sea sostenible, inclusivo y representativo</a:t>
            </a:r>
          </a:p>
          <a:p>
            <a:r>
              <a:rPr lang="es-MX" sz="2800" dirty="0" smtClean="0"/>
              <a:t>Construcción de agenda con temas de nación.</a:t>
            </a:r>
          </a:p>
          <a:p>
            <a:r>
              <a:rPr lang="es-MX" sz="2800" dirty="0" smtClean="0"/>
              <a:t>Sensibilización sobre la importancia del Diálogo Democrático, favoreciendo la democracia y gobernabilidad ; y del CES como espacio institucional a nivel nacional</a:t>
            </a:r>
          </a:p>
          <a:p>
            <a:r>
              <a:rPr lang="es-MX" sz="2800" dirty="0" smtClean="0"/>
              <a:t>Continuidad en etapa de transición gubernamental</a:t>
            </a: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66259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Imagen 5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304800"/>
            <a:ext cx="1275481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Line 2"/>
          <p:cNvSpPr>
            <a:spLocks noChangeShapeType="1"/>
          </p:cNvSpPr>
          <p:nvPr/>
        </p:nvSpPr>
        <p:spPr bwMode="auto">
          <a:xfrm>
            <a:off x="1905000" y="762000"/>
            <a:ext cx="6705600" cy="0"/>
          </a:xfrm>
          <a:prstGeom prst="line">
            <a:avLst/>
          </a:prstGeom>
          <a:noFill/>
          <a:ln w="76200" cmpd="tri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5845" name="Rectangle 7"/>
          <p:cNvSpPr>
            <a:spLocks noChangeArrowheads="1"/>
          </p:cNvSpPr>
          <p:nvPr/>
        </p:nvSpPr>
        <p:spPr bwMode="auto">
          <a:xfrm>
            <a:off x="1691680" y="836613"/>
            <a:ext cx="691891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SV" sz="2400" b="1" dirty="0" smtClean="0">
                <a:solidFill>
                  <a:srgbClr val="000000"/>
                </a:solidFill>
                <a:latin typeface="Arial Narrow" pitchFamily="34" charset="0"/>
              </a:rPr>
              <a:t>Proceso de toma de decisiones en el CES /consultas Gobierno</a:t>
            </a:r>
            <a:endParaRPr lang="es-ES" sz="24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596676" y="1950747"/>
            <a:ext cx="8009731" cy="4142549"/>
            <a:chOff x="607368" y="1486130"/>
            <a:chExt cx="8009731" cy="3901376"/>
          </a:xfrm>
        </p:grpSpPr>
        <p:sp>
          <p:nvSpPr>
            <p:cNvPr id="4" name="3 Forma libre"/>
            <p:cNvSpPr/>
            <p:nvPr/>
          </p:nvSpPr>
          <p:spPr>
            <a:xfrm>
              <a:off x="607368" y="4789807"/>
              <a:ext cx="7999039" cy="597699"/>
            </a:xfrm>
            <a:custGeom>
              <a:avLst/>
              <a:gdLst>
                <a:gd name="connsiteX0" fmla="*/ 0 w 7999039"/>
                <a:gd name="connsiteY0" fmla="*/ 0 h 597699"/>
                <a:gd name="connsiteX1" fmla="*/ 7999039 w 7999039"/>
                <a:gd name="connsiteY1" fmla="*/ 0 h 597699"/>
                <a:gd name="connsiteX2" fmla="*/ 7999039 w 7999039"/>
                <a:gd name="connsiteY2" fmla="*/ 597699 h 597699"/>
                <a:gd name="connsiteX3" fmla="*/ 0 w 7999039"/>
                <a:gd name="connsiteY3" fmla="*/ 597699 h 597699"/>
                <a:gd name="connsiteX4" fmla="*/ 0 w 7999039"/>
                <a:gd name="connsiteY4" fmla="*/ 0 h 597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99039" h="597699">
                  <a:moveTo>
                    <a:pt x="0" y="0"/>
                  </a:moveTo>
                  <a:lnTo>
                    <a:pt x="7999039" y="0"/>
                  </a:lnTo>
                  <a:lnTo>
                    <a:pt x="7999039" y="597699"/>
                  </a:lnTo>
                  <a:lnTo>
                    <a:pt x="0" y="59769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SV" sz="2000" b="1" kern="120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Arial Narrow" pitchFamily="34" charset="0"/>
                </a:rPr>
                <a:t>5. Presentación de primer borrador al Gobierno</a:t>
              </a:r>
              <a:endParaRPr lang="es-SV" sz="2000" kern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6" name="5 Forma libre"/>
            <p:cNvSpPr/>
            <p:nvPr/>
          </p:nvSpPr>
          <p:spPr>
            <a:xfrm rot="21600000">
              <a:off x="607368" y="3879510"/>
              <a:ext cx="7999039" cy="919262"/>
            </a:xfrm>
            <a:custGeom>
              <a:avLst/>
              <a:gdLst>
                <a:gd name="connsiteX0" fmla="*/ 0 w 7999039"/>
                <a:gd name="connsiteY0" fmla="*/ 321953 h 919261"/>
                <a:gd name="connsiteX1" fmla="*/ 3884612 w 7999039"/>
                <a:gd name="connsiteY1" fmla="*/ 321953 h 919261"/>
                <a:gd name="connsiteX2" fmla="*/ 3884612 w 7999039"/>
                <a:gd name="connsiteY2" fmla="*/ 229815 h 919261"/>
                <a:gd name="connsiteX3" fmla="*/ 3769704 w 7999039"/>
                <a:gd name="connsiteY3" fmla="*/ 229815 h 919261"/>
                <a:gd name="connsiteX4" fmla="*/ 3999520 w 7999039"/>
                <a:gd name="connsiteY4" fmla="*/ 0 h 919261"/>
                <a:gd name="connsiteX5" fmla="*/ 4229335 w 7999039"/>
                <a:gd name="connsiteY5" fmla="*/ 229815 h 919261"/>
                <a:gd name="connsiteX6" fmla="*/ 4114427 w 7999039"/>
                <a:gd name="connsiteY6" fmla="*/ 229815 h 919261"/>
                <a:gd name="connsiteX7" fmla="*/ 4114427 w 7999039"/>
                <a:gd name="connsiteY7" fmla="*/ 321953 h 919261"/>
                <a:gd name="connsiteX8" fmla="*/ 7999039 w 7999039"/>
                <a:gd name="connsiteY8" fmla="*/ 321953 h 919261"/>
                <a:gd name="connsiteX9" fmla="*/ 7999039 w 7999039"/>
                <a:gd name="connsiteY9" fmla="*/ 919261 h 919261"/>
                <a:gd name="connsiteX10" fmla="*/ 0 w 7999039"/>
                <a:gd name="connsiteY10" fmla="*/ 919261 h 919261"/>
                <a:gd name="connsiteX11" fmla="*/ 0 w 7999039"/>
                <a:gd name="connsiteY11" fmla="*/ 321953 h 919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99039" h="919261">
                  <a:moveTo>
                    <a:pt x="7999039" y="597308"/>
                  </a:moveTo>
                  <a:lnTo>
                    <a:pt x="4114427" y="597308"/>
                  </a:lnTo>
                  <a:lnTo>
                    <a:pt x="4114427" y="689446"/>
                  </a:lnTo>
                  <a:lnTo>
                    <a:pt x="4229335" y="689446"/>
                  </a:lnTo>
                  <a:lnTo>
                    <a:pt x="3999519" y="919260"/>
                  </a:lnTo>
                  <a:lnTo>
                    <a:pt x="3769704" y="689446"/>
                  </a:lnTo>
                  <a:lnTo>
                    <a:pt x="3884612" y="689446"/>
                  </a:lnTo>
                  <a:lnTo>
                    <a:pt x="3884612" y="597308"/>
                  </a:lnTo>
                  <a:lnTo>
                    <a:pt x="0" y="597308"/>
                  </a:lnTo>
                  <a:lnTo>
                    <a:pt x="0" y="1"/>
                  </a:lnTo>
                  <a:lnTo>
                    <a:pt x="7999039" y="1"/>
                  </a:lnTo>
                  <a:lnTo>
                    <a:pt x="7999039" y="597308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5" tIns="128017" rIns="128016" bIns="449969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SV" sz="2000" b="1" kern="120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Arial Narrow" pitchFamily="34" charset="0"/>
                </a:rPr>
                <a:t>4. Discusión y acuerdo del borrador en la Comisión Permanente</a:t>
              </a:r>
              <a:endParaRPr lang="es-SV" sz="2000" kern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10" name="9 Forma libre"/>
            <p:cNvSpPr/>
            <p:nvPr/>
          </p:nvSpPr>
          <p:spPr>
            <a:xfrm rot="21600000">
              <a:off x="607368" y="2969214"/>
              <a:ext cx="7999039" cy="919263"/>
            </a:xfrm>
            <a:custGeom>
              <a:avLst/>
              <a:gdLst>
                <a:gd name="connsiteX0" fmla="*/ 0 w 7999039"/>
                <a:gd name="connsiteY0" fmla="*/ 321953 h 919261"/>
                <a:gd name="connsiteX1" fmla="*/ 3884612 w 7999039"/>
                <a:gd name="connsiteY1" fmla="*/ 321953 h 919261"/>
                <a:gd name="connsiteX2" fmla="*/ 3884612 w 7999039"/>
                <a:gd name="connsiteY2" fmla="*/ 229815 h 919261"/>
                <a:gd name="connsiteX3" fmla="*/ 3769704 w 7999039"/>
                <a:gd name="connsiteY3" fmla="*/ 229815 h 919261"/>
                <a:gd name="connsiteX4" fmla="*/ 3999520 w 7999039"/>
                <a:gd name="connsiteY4" fmla="*/ 0 h 919261"/>
                <a:gd name="connsiteX5" fmla="*/ 4229335 w 7999039"/>
                <a:gd name="connsiteY5" fmla="*/ 229815 h 919261"/>
                <a:gd name="connsiteX6" fmla="*/ 4114427 w 7999039"/>
                <a:gd name="connsiteY6" fmla="*/ 229815 h 919261"/>
                <a:gd name="connsiteX7" fmla="*/ 4114427 w 7999039"/>
                <a:gd name="connsiteY7" fmla="*/ 321953 h 919261"/>
                <a:gd name="connsiteX8" fmla="*/ 7999039 w 7999039"/>
                <a:gd name="connsiteY8" fmla="*/ 321953 h 919261"/>
                <a:gd name="connsiteX9" fmla="*/ 7999039 w 7999039"/>
                <a:gd name="connsiteY9" fmla="*/ 919261 h 919261"/>
                <a:gd name="connsiteX10" fmla="*/ 0 w 7999039"/>
                <a:gd name="connsiteY10" fmla="*/ 919261 h 919261"/>
                <a:gd name="connsiteX11" fmla="*/ 0 w 7999039"/>
                <a:gd name="connsiteY11" fmla="*/ 321953 h 919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99039" h="919261">
                  <a:moveTo>
                    <a:pt x="7999039" y="597308"/>
                  </a:moveTo>
                  <a:lnTo>
                    <a:pt x="4114427" y="597308"/>
                  </a:lnTo>
                  <a:lnTo>
                    <a:pt x="4114427" y="689446"/>
                  </a:lnTo>
                  <a:lnTo>
                    <a:pt x="4229335" y="689446"/>
                  </a:lnTo>
                  <a:lnTo>
                    <a:pt x="3999519" y="919260"/>
                  </a:lnTo>
                  <a:lnTo>
                    <a:pt x="3769704" y="689446"/>
                  </a:lnTo>
                  <a:lnTo>
                    <a:pt x="3884612" y="689446"/>
                  </a:lnTo>
                  <a:lnTo>
                    <a:pt x="3884612" y="597308"/>
                  </a:lnTo>
                  <a:lnTo>
                    <a:pt x="0" y="597308"/>
                  </a:lnTo>
                  <a:lnTo>
                    <a:pt x="0" y="1"/>
                  </a:lnTo>
                  <a:lnTo>
                    <a:pt x="7999039" y="1"/>
                  </a:lnTo>
                  <a:lnTo>
                    <a:pt x="7999039" y="597308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5" tIns="128017" rIns="128016" bIns="44997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SV" sz="2000" b="1" kern="120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Arial Narrow" pitchFamily="34" charset="0"/>
                </a:rPr>
                <a:t>3.  Proceso de elaboración del dictamen</a:t>
              </a:r>
              <a:endParaRPr lang="es-SV" sz="2000" kern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11" name="10 Forma libre"/>
            <p:cNvSpPr/>
            <p:nvPr/>
          </p:nvSpPr>
          <p:spPr>
            <a:xfrm rot="21600000">
              <a:off x="607368" y="2393750"/>
              <a:ext cx="7999039" cy="584431"/>
            </a:xfrm>
            <a:custGeom>
              <a:avLst/>
              <a:gdLst>
                <a:gd name="connsiteX0" fmla="*/ 0 w 7999039"/>
                <a:gd name="connsiteY0" fmla="*/ 204685 h 584429"/>
                <a:gd name="connsiteX1" fmla="*/ 3926466 w 7999039"/>
                <a:gd name="connsiteY1" fmla="*/ 204685 h 584429"/>
                <a:gd name="connsiteX2" fmla="*/ 3926466 w 7999039"/>
                <a:gd name="connsiteY2" fmla="*/ 146107 h 584429"/>
                <a:gd name="connsiteX3" fmla="*/ 3853412 w 7999039"/>
                <a:gd name="connsiteY3" fmla="*/ 146107 h 584429"/>
                <a:gd name="connsiteX4" fmla="*/ 3999520 w 7999039"/>
                <a:gd name="connsiteY4" fmla="*/ 0 h 584429"/>
                <a:gd name="connsiteX5" fmla="*/ 4145627 w 7999039"/>
                <a:gd name="connsiteY5" fmla="*/ 146107 h 584429"/>
                <a:gd name="connsiteX6" fmla="*/ 4072573 w 7999039"/>
                <a:gd name="connsiteY6" fmla="*/ 146107 h 584429"/>
                <a:gd name="connsiteX7" fmla="*/ 4072573 w 7999039"/>
                <a:gd name="connsiteY7" fmla="*/ 204685 h 584429"/>
                <a:gd name="connsiteX8" fmla="*/ 7999039 w 7999039"/>
                <a:gd name="connsiteY8" fmla="*/ 204685 h 584429"/>
                <a:gd name="connsiteX9" fmla="*/ 7999039 w 7999039"/>
                <a:gd name="connsiteY9" fmla="*/ 584429 h 584429"/>
                <a:gd name="connsiteX10" fmla="*/ 0 w 7999039"/>
                <a:gd name="connsiteY10" fmla="*/ 584429 h 584429"/>
                <a:gd name="connsiteX11" fmla="*/ 0 w 7999039"/>
                <a:gd name="connsiteY11" fmla="*/ 204685 h 584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99039" h="584429">
                  <a:moveTo>
                    <a:pt x="7999039" y="379744"/>
                  </a:moveTo>
                  <a:lnTo>
                    <a:pt x="4072573" y="379744"/>
                  </a:lnTo>
                  <a:lnTo>
                    <a:pt x="4072573" y="438322"/>
                  </a:lnTo>
                  <a:lnTo>
                    <a:pt x="4145627" y="438322"/>
                  </a:lnTo>
                  <a:lnTo>
                    <a:pt x="3999519" y="584428"/>
                  </a:lnTo>
                  <a:lnTo>
                    <a:pt x="3853412" y="438322"/>
                  </a:lnTo>
                  <a:lnTo>
                    <a:pt x="3926466" y="438322"/>
                  </a:lnTo>
                  <a:lnTo>
                    <a:pt x="3926466" y="379744"/>
                  </a:lnTo>
                  <a:lnTo>
                    <a:pt x="0" y="379744"/>
                  </a:lnTo>
                  <a:lnTo>
                    <a:pt x="0" y="1"/>
                  </a:lnTo>
                  <a:lnTo>
                    <a:pt x="7999039" y="1"/>
                  </a:lnTo>
                  <a:lnTo>
                    <a:pt x="7999039" y="379744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5" tIns="128017" rIns="128016" bIns="33270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SV" sz="2000" b="1" kern="120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Arial Narrow" pitchFamily="34" charset="0"/>
                </a:rPr>
                <a:t>2- Comisión Permanente discute solicitud, acuerda plazos, metodología, </a:t>
              </a:r>
              <a:r>
                <a:rPr lang="es-SV" sz="2000" b="1" kern="1200" dirty="0" err="1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Arial Narrow" pitchFamily="34" charset="0"/>
                </a:rPr>
                <a:t>etc</a:t>
              </a:r>
              <a:endParaRPr lang="es-SV" sz="2000" kern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12" name="11 Forma libre"/>
            <p:cNvSpPr/>
            <p:nvPr/>
          </p:nvSpPr>
          <p:spPr>
            <a:xfrm>
              <a:off x="618060" y="1486130"/>
              <a:ext cx="7999039" cy="907619"/>
            </a:xfrm>
            <a:custGeom>
              <a:avLst/>
              <a:gdLst>
                <a:gd name="connsiteX0" fmla="*/ 0 w 7999039"/>
                <a:gd name="connsiteY0" fmla="*/ 270373 h 771986"/>
                <a:gd name="connsiteX1" fmla="*/ 3903021 w 7999039"/>
                <a:gd name="connsiteY1" fmla="*/ 270373 h 771986"/>
                <a:gd name="connsiteX2" fmla="*/ 3903021 w 7999039"/>
                <a:gd name="connsiteY2" fmla="*/ 192997 h 771986"/>
                <a:gd name="connsiteX3" fmla="*/ 3806523 w 7999039"/>
                <a:gd name="connsiteY3" fmla="*/ 192997 h 771986"/>
                <a:gd name="connsiteX4" fmla="*/ 3999520 w 7999039"/>
                <a:gd name="connsiteY4" fmla="*/ 0 h 771986"/>
                <a:gd name="connsiteX5" fmla="*/ 4192516 w 7999039"/>
                <a:gd name="connsiteY5" fmla="*/ 192997 h 771986"/>
                <a:gd name="connsiteX6" fmla="*/ 4096018 w 7999039"/>
                <a:gd name="connsiteY6" fmla="*/ 192997 h 771986"/>
                <a:gd name="connsiteX7" fmla="*/ 4096018 w 7999039"/>
                <a:gd name="connsiteY7" fmla="*/ 270373 h 771986"/>
                <a:gd name="connsiteX8" fmla="*/ 7999039 w 7999039"/>
                <a:gd name="connsiteY8" fmla="*/ 270373 h 771986"/>
                <a:gd name="connsiteX9" fmla="*/ 7999039 w 7999039"/>
                <a:gd name="connsiteY9" fmla="*/ 771986 h 771986"/>
                <a:gd name="connsiteX10" fmla="*/ 0 w 7999039"/>
                <a:gd name="connsiteY10" fmla="*/ 771986 h 771986"/>
                <a:gd name="connsiteX11" fmla="*/ 0 w 7999039"/>
                <a:gd name="connsiteY11" fmla="*/ 270373 h 77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99039" h="771986">
                  <a:moveTo>
                    <a:pt x="7999039" y="501613"/>
                  </a:moveTo>
                  <a:lnTo>
                    <a:pt x="4096018" y="501613"/>
                  </a:lnTo>
                  <a:lnTo>
                    <a:pt x="4096018" y="578989"/>
                  </a:lnTo>
                  <a:lnTo>
                    <a:pt x="4192516" y="578989"/>
                  </a:lnTo>
                  <a:lnTo>
                    <a:pt x="3999519" y="771985"/>
                  </a:lnTo>
                  <a:lnTo>
                    <a:pt x="3806523" y="578989"/>
                  </a:lnTo>
                  <a:lnTo>
                    <a:pt x="3903021" y="578989"/>
                  </a:lnTo>
                  <a:lnTo>
                    <a:pt x="3903021" y="501613"/>
                  </a:lnTo>
                  <a:lnTo>
                    <a:pt x="0" y="501613"/>
                  </a:lnTo>
                  <a:lnTo>
                    <a:pt x="0" y="1"/>
                  </a:lnTo>
                  <a:lnTo>
                    <a:pt x="7999039" y="1"/>
                  </a:lnTo>
                  <a:lnTo>
                    <a:pt x="7999039" y="501613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5" tIns="128017" rIns="128016" bIns="3983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SV" sz="2000" b="1" kern="120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Arial Narrow" pitchFamily="34" charset="0"/>
                </a:rPr>
                <a:t>1- Solicitud formal presentada a la Comisión Permanente a través del Coordinador General </a:t>
              </a:r>
              <a:endParaRPr lang="es-SV" sz="2000" kern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891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Imagen 5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304800"/>
            <a:ext cx="1275481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Line 2"/>
          <p:cNvSpPr>
            <a:spLocks noChangeShapeType="1"/>
          </p:cNvSpPr>
          <p:nvPr/>
        </p:nvSpPr>
        <p:spPr bwMode="auto">
          <a:xfrm>
            <a:off x="1905000" y="762000"/>
            <a:ext cx="6705600" cy="0"/>
          </a:xfrm>
          <a:prstGeom prst="line">
            <a:avLst/>
          </a:prstGeom>
          <a:noFill/>
          <a:ln w="76200" cmpd="tri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5845" name="Rectangle 7"/>
          <p:cNvSpPr>
            <a:spLocks noChangeArrowheads="1"/>
          </p:cNvSpPr>
          <p:nvPr/>
        </p:nvSpPr>
        <p:spPr bwMode="auto">
          <a:xfrm>
            <a:off x="2124075" y="836613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SV" sz="2400" b="1" dirty="0" smtClean="0">
                <a:solidFill>
                  <a:srgbClr val="000000"/>
                </a:solidFill>
                <a:latin typeface="Arial Narrow" pitchFamily="34" charset="0"/>
              </a:rPr>
              <a:t>Proceso de toma de decisiones</a:t>
            </a:r>
            <a:endParaRPr lang="es-ES" sz="24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611561" y="1903268"/>
            <a:ext cx="7999039" cy="4278081"/>
            <a:chOff x="611559" y="1412776"/>
            <a:chExt cx="7999039" cy="4278081"/>
          </a:xfrm>
        </p:grpSpPr>
        <p:sp>
          <p:nvSpPr>
            <p:cNvPr id="4" name="3 Forma libre"/>
            <p:cNvSpPr/>
            <p:nvPr/>
          </p:nvSpPr>
          <p:spPr>
            <a:xfrm>
              <a:off x="611559" y="5118365"/>
              <a:ext cx="7999039" cy="572492"/>
            </a:xfrm>
            <a:custGeom>
              <a:avLst/>
              <a:gdLst>
                <a:gd name="connsiteX0" fmla="*/ 0 w 7999039"/>
                <a:gd name="connsiteY0" fmla="*/ 0 h 572492"/>
                <a:gd name="connsiteX1" fmla="*/ 7999039 w 7999039"/>
                <a:gd name="connsiteY1" fmla="*/ 0 h 572492"/>
                <a:gd name="connsiteX2" fmla="*/ 7999039 w 7999039"/>
                <a:gd name="connsiteY2" fmla="*/ 572492 h 572492"/>
                <a:gd name="connsiteX3" fmla="*/ 0 w 7999039"/>
                <a:gd name="connsiteY3" fmla="*/ 572492 h 572492"/>
                <a:gd name="connsiteX4" fmla="*/ 0 w 7999039"/>
                <a:gd name="connsiteY4" fmla="*/ 0 h 57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99039" h="572492">
                  <a:moveTo>
                    <a:pt x="0" y="0"/>
                  </a:moveTo>
                  <a:lnTo>
                    <a:pt x="7999039" y="0"/>
                  </a:lnTo>
                  <a:lnTo>
                    <a:pt x="7999039" y="572492"/>
                  </a:lnTo>
                  <a:lnTo>
                    <a:pt x="0" y="572492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SV" sz="2000" b="1" kern="120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Arial Narrow" pitchFamily="34" charset="0"/>
                </a:rPr>
                <a:t>10. Remisión a la Asamblea Legislativa</a:t>
              </a:r>
              <a:endParaRPr lang="es-SV" sz="2000" kern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5" name="4 Forma libre"/>
            <p:cNvSpPr/>
            <p:nvPr/>
          </p:nvSpPr>
          <p:spPr>
            <a:xfrm rot="21600000">
              <a:off x="611559" y="4246458"/>
              <a:ext cx="7999039" cy="880493"/>
            </a:xfrm>
            <a:custGeom>
              <a:avLst/>
              <a:gdLst>
                <a:gd name="connsiteX0" fmla="*/ 0 w 7999039"/>
                <a:gd name="connsiteY0" fmla="*/ 308375 h 880492"/>
                <a:gd name="connsiteX1" fmla="*/ 3889458 w 7999039"/>
                <a:gd name="connsiteY1" fmla="*/ 308375 h 880492"/>
                <a:gd name="connsiteX2" fmla="*/ 3889458 w 7999039"/>
                <a:gd name="connsiteY2" fmla="*/ 220123 h 880492"/>
                <a:gd name="connsiteX3" fmla="*/ 3779397 w 7999039"/>
                <a:gd name="connsiteY3" fmla="*/ 220123 h 880492"/>
                <a:gd name="connsiteX4" fmla="*/ 3999520 w 7999039"/>
                <a:gd name="connsiteY4" fmla="*/ 0 h 880492"/>
                <a:gd name="connsiteX5" fmla="*/ 4219643 w 7999039"/>
                <a:gd name="connsiteY5" fmla="*/ 220123 h 880492"/>
                <a:gd name="connsiteX6" fmla="*/ 4109581 w 7999039"/>
                <a:gd name="connsiteY6" fmla="*/ 220123 h 880492"/>
                <a:gd name="connsiteX7" fmla="*/ 4109581 w 7999039"/>
                <a:gd name="connsiteY7" fmla="*/ 308375 h 880492"/>
                <a:gd name="connsiteX8" fmla="*/ 7999039 w 7999039"/>
                <a:gd name="connsiteY8" fmla="*/ 308375 h 880492"/>
                <a:gd name="connsiteX9" fmla="*/ 7999039 w 7999039"/>
                <a:gd name="connsiteY9" fmla="*/ 880492 h 880492"/>
                <a:gd name="connsiteX10" fmla="*/ 0 w 7999039"/>
                <a:gd name="connsiteY10" fmla="*/ 880492 h 880492"/>
                <a:gd name="connsiteX11" fmla="*/ 0 w 7999039"/>
                <a:gd name="connsiteY11" fmla="*/ 308375 h 88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99039" h="880492">
                  <a:moveTo>
                    <a:pt x="7999039" y="572117"/>
                  </a:moveTo>
                  <a:lnTo>
                    <a:pt x="4109581" y="572117"/>
                  </a:lnTo>
                  <a:lnTo>
                    <a:pt x="4109581" y="660369"/>
                  </a:lnTo>
                  <a:lnTo>
                    <a:pt x="4219642" y="660369"/>
                  </a:lnTo>
                  <a:lnTo>
                    <a:pt x="3999519" y="880491"/>
                  </a:lnTo>
                  <a:lnTo>
                    <a:pt x="3779396" y="660369"/>
                  </a:lnTo>
                  <a:lnTo>
                    <a:pt x="3889458" y="660369"/>
                  </a:lnTo>
                  <a:lnTo>
                    <a:pt x="3889458" y="572117"/>
                  </a:lnTo>
                  <a:lnTo>
                    <a:pt x="0" y="572117"/>
                  </a:lnTo>
                  <a:lnTo>
                    <a:pt x="0" y="1"/>
                  </a:lnTo>
                  <a:lnTo>
                    <a:pt x="7999039" y="1"/>
                  </a:lnTo>
                  <a:lnTo>
                    <a:pt x="7999039" y="572117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5" tIns="128017" rIns="128016" bIns="436391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000" b="1" kern="120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Arial Narrow" pitchFamily="34" charset="0"/>
                </a:rPr>
                <a:t>9-</a:t>
              </a:r>
              <a:r>
                <a:rPr lang="es-SV" sz="2000" b="1" kern="120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Arial Narrow" pitchFamily="34" charset="0"/>
                </a:rPr>
                <a:t>. Proceso post dictamen</a:t>
              </a:r>
              <a:endParaRPr lang="es-SV" sz="2000" b="1" kern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15" name="14 Forma libre"/>
            <p:cNvSpPr/>
            <p:nvPr/>
          </p:nvSpPr>
          <p:spPr>
            <a:xfrm rot="21600000">
              <a:off x="611559" y="3377819"/>
              <a:ext cx="7999039" cy="880493"/>
            </a:xfrm>
            <a:custGeom>
              <a:avLst/>
              <a:gdLst>
                <a:gd name="connsiteX0" fmla="*/ 0 w 7999039"/>
                <a:gd name="connsiteY0" fmla="*/ 308375 h 880492"/>
                <a:gd name="connsiteX1" fmla="*/ 3889458 w 7999039"/>
                <a:gd name="connsiteY1" fmla="*/ 308375 h 880492"/>
                <a:gd name="connsiteX2" fmla="*/ 3889458 w 7999039"/>
                <a:gd name="connsiteY2" fmla="*/ 220123 h 880492"/>
                <a:gd name="connsiteX3" fmla="*/ 3779397 w 7999039"/>
                <a:gd name="connsiteY3" fmla="*/ 220123 h 880492"/>
                <a:gd name="connsiteX4" fmla="*/ 3999520 w 7999039"/>
                <a:gd name="connsiteY4" fmla="*/ 0 h 880492"/>
                <a:gd name="connsiteX5" fmla="*/ 4219643 w 7999039"/>
                <a:gd name="connsiteY5" fmla="*/ 220123 h 880492"/>
                <a:gd name="connsiteX6" fmla="*/ 4109581 w 7999039"/>
                <a:gd name="connsiteY6" fmla="*/ 220123 h 880492"/>
                <a:gd name="connsiteX7" fmla="*/ 4109581 w 7999039"/>
                <a:gd name="connsiteY7" fmla="*/ 308375 h 880492"/>
                <a:gd name="connsiteX8" fmla="*/ 7999039 w 7999039"/>
                <a:gd name="connsiteY8" fmla="*/ 308375 h 880492"/>
                <a:gd name="connsiteX9" fmla="*/ 7999039 w 7999039"/>
                <a:gd name="connsiteY9" fmla="*/ 880492 h 880492"/>
                <a:gd name="connsiteX10" fmla="*/ 0 w 7999039"/>
                <a:gd name="connsiteY10" fmla="*/ 880492 h 880492"/>
                <a:gd name="connsiteX11" fmla="*/ 0 w 7999039"/>
                <a:gd name="connsiteY11" fmla="*/ 308375 h 88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99039" h="880492">
                  <a:moveTo>
                    <a:pt x="7999039" y="572117"/>
                  </a:moveTo>
                  <a:lnTo>
                    <a:pt x="4109581" y="572117"/>
                  </a:lnTo>
                  <a:lnTo>
                    <a:pt x="4109581" y="660369"/>
                  </a:lnTo>
                  <a:lnTo>
                    <a:pt x="4219642" y="660369"/>
                  </a:lnTo>
                  <a:lnTo>
                    <a:pt x="3999519" y="880491"/>
                  </a:lnTo>
                  <a:lnTo>
                    <a:pt x="3779396" y="660369"/>
                  </a:lnTo>
                  <a:lnTo>
                    <a:pt x="3889458" y="660369"/>
                  </a:lnTo>
                  <a:lnTo>
                    <a:pt x="3889458" y="572117"/>
                  </a:lnTo>
                  <a:lnTo>
                    <a:pt x="0" y="572117"/>
                  </a:lnTo>
                  <a:lnTo>
                    <a:pt x="0" y="1"/>
                  </a:lnTo>
                  <a:lnTo>
                    <a:pt x="7999039" y="1"/>
                  </a:lnTo>
                  <a:lnTo>
                    <a:pt x="7999039" y="572117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791" tIns="113793" rIns="113792" bIns="422167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SV" sz="2000" b="1" kern="120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Arial Narrow" pitchFamily="34" charset="0"/>
                </a:rPr>
                <a:t/>
              </a:r>
              <a:br>
                <a:rPr lang="es-SV" sz="2000" b="1" kern="120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Arial Narrow" pitchFamily="34" charset="0"/>
                </a:rPr>
              </a:br>
              <a:r>
                <a:rPr lang="es-SV" sz="2000" b="1" kern="120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Arial Narrow" pitchFamily="34" charset="0"/>
                </a:rPr>
                <a:t>8. Publicación del Dictamen del CES en su página web</a:t>
              </a:r>
              <a:endParaRPr lang="es-SV" sz="2000" kern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17" name="16 Forma libre"/>
            <p:cNvSpPr/>
            <p:nvPr/>
          </p:nvSpPr>
          <p:spPr>
            <a:xfrm rot="21600000">
              <a:off x="611559" y="2502647"/>
              <a:ext cx="7999039" cy="880494"/>
            </a:xfrm>
            <a:custGeom>
              <a:avLst/>
              <a:gdLst>
                <a:gd name="connsiteX0" fmla="*/ 0 w 7999039"/>
                <a:gd name="connsiteY0" fmla="*/ 308375 h 880492"/>
                <a:gd name="connsiteX1" fmla="*/ 3889458 w 7999039"/>
                <a:gd name="connsiteY1" fmla="*/ 308375 h 880492"/>
                <a:gd name="connsiteX2" fmla="*/ 3889458 w 7999039"/>
                <a:gd name="connsiteY2" fmla="*/ 220123 h 880492"/>
                <a:gd name="connsiteX3" fmla="*/ 3779397 w 7999039"/>
                <a:gd name="connsiteY3" fmla="*/ 220123 h 880492"/>
                <a:gd name="connsiteX4" fmla="*/ 3999520 w 7999039"/>
                <a:gd name="connsiteY4" fmla="*/ 0 h 880492"/>
                <a:gd name="connsiteX5" fmla="*/ 4219643 w 7999039"/>
                <a:gd name="connsiteY5" fmla="*/ 220123 h 880492"/>
                <a:gd name="connsiteX6" fmla="*/ 4109581 w 7999039"/>
                <a:gd name="connsiteY6" fmla="*/ 220123 h 880492"/>
                <a:gd name="connsiteX7" fmla="*/ 4109581 w 7999039"/>
                <a:gd name="connsiteY7" fmla="*/ 308375 h 880492"/>
                <a:gd name="connsiteX8" fmla="*/ 7999039 w 7999039"/>
                <a:gd name="connsiteY8" fmla="*/ 308375 h 880492"/>
                <a:gd name="connsiteX9" fmla="*/ 7999039 w 7999039"/>
                <a:gd name="connsiteY9" fmla="*/ 880492 h 880492"/>
                <a:gd name="connsiteX10" fmla="*/ 0 w 7999039"/>
                <a:gd name="connsiteY10" fmla="*/ 880492 h 880492"/>
                <a:gd name="connsiteX11" fmla="*/ 0 w 7999039"/>
                <a:gd name="connsiteY11" fmla="*/ 308375 h 88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99039" h="880492">
                  <a:moveTo>
                    <a:pt x="7999039" y="572117"/>
                  </a:moveTo>
                  <a:lnTo>
                    <a:pt x="4109581" y="572117"/>
                  </a:lnTo>
                  <a:lnTo>
                    <a:pt x="4109581" y="660369"/>
                  </a:lnTo>
                  <a:lnTo>
                    <a:pt x="4219642" y="660369"/>
                  </a:lnTo>
                  <a:lnTo>
                    <a:pt x="3999519" y="880491"/>
                  </a:lnTo>
                  <a:lnTo>
                    <a:pt x="3779396" y="660369"/>
                  </a:lnTo>
                  <a:lnTo>
                    <a:pt x="3889458" y="660369"/>
                  </a:lnTo>
                  <a:lnTo>
                    <a:pt x="3889458" y="572117"/>
                  </a:lnTo>
                  <a:lnTo>
                    <a:pt x="0" y="572117"/>
                  </a:lnTo>
                  <a:lnTo>
                    <a:pt x="0" y="1"/>
                  </a:lnTo>
                  <a:lnTo>
                    <a:pt x="7999039" y="1"/>
                  </a:lnTo>
                  <a:lnTo>
                    <a:pt x="7999039" y="572117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5" tIns="128017" rIns="128016" bIns="43639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SV" sz="2000" b="1" kern="120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Arial Narrow" pitchFamily="34" charset="0"/>
                </a:rPr>
                <a:t>7- Remisión del Dictamen al Coordinador General </a:t>
              </a:r>
              <a:endParaRPr lang="es-SV" sz="2000" kern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18" name="17 Forma libre"/>
            <p:cNvSpPr/>
            <p:nvPr/>
          </p:nvSpPr>
          <p:spPr>
            <a:xfrm>
              <a:off x="611559" y="1412776"/>
              <a:ext cx="7999039" cy="1098459"/>
            </a:xfrm>
            <a:custGeom>
              <a:avLst/>
              <a:gdLst>
                <a:gd name="connsiteX0" fmla="*/ 0 w 7999039"/>
                <a:gd name="connsiteY0" fmla="*/ 308375 h 880492"/>
                <a:gd name="connsiteX1" fmla="*/ 3889458 w 7999039"/>
                <a:gd name="connsiteY1" fmla="*/ 308375 h 880492"/>
                <a:gd name="connsiteX2" fmla="*/ 3889458 w 7999039"/>
                <a:gd name="connsiteY2" fmla="*/ 220123 h 880492"/>
                <a:gd name="connsiteX3" fmla="*/ 3779397 w 7999039"/>
                <a:gd name="connsiteY3" fmla="*/ 220123 h 880492"/>
                <a:gd name="connsiteX4" fmla="*/ 3999520 w 7999039"/>
                <a:gd name="connsiteY4" fmla="*/ 0 h 880492"/>
                <a:gd name="connsiteX5" fmla="*/ 4219643 w 7999039"/>
                <a:gd name="connsiteY5" fmla="*/ 220123 h 880492"/>
                <a:gd name="connsiteX6" fmla="*/ 4109581 w 7999039"/>
                <a:gd name="connsiteY6" fmla="*/ 220123 h 880492"/>
                <a:gd name="connsiteX7" fmla="*/ 4109581 w 7999039"/>
                <a:gd name="connsiteY7" fmla="*/ 308375 h 880492"/>
                <a:gd name="connsiteX8" fmla="*/ 7999039 w 7999039"/>
                <a:gd name="connsiteY8" fmla="*/ 308375 h 880492"/>
                <a:gd name="connsiteX9" fmla="*/ 7999039 w 7999039"/>
                <a:gd name="connsiteY9" fmla="*/ 880492 h 880492"/>
                <a:gd name="connsiteX10" fmla="*/ 0 w 7999039"/>
                <a:gd name="connsiteY10" fmla="*/ 880492 h 880492"/>
                <a:gd name="connsiteX11" fmla="*/ 0 w 7999039"/>
                <a:gd name="connsiteY11" fmla="*/ 308375 h 88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99039" h="880492">
                  <a:moveTo>
                    <a:pt x="7999039" y="572117"/>
                  </a:moveTo>
                  <a:lnTo>
                    <a:pt x="4109581" y="572117"/>
                  </a:lnTo>
                  <a:lnTo>
                    <a:pt x="4109581" y="660369"/>
                  </a:lnTo>
                  <a:lnTo>
                    <a:pt x="4219642" y="660369"/>
                  </a:lnTo>
                  <a:lnTo>
                    <a:pt x="3999519" y="880491"/>
                  </a:lnTo>
                  <a:lnTo>
                    <a:pt x="3779396" y="660369"/>
                  </a:lnTo>
                  <a:lnTo>
                    <a:pt x="3889458" y="660369"/>
                  </a:lnTo>
                  <a:lnTo>
                    <a:pt x="3889458" y="572117"/>
                  </a:lnTo>
                  <a:lnTo>
                    <a:pt x="0" y="572117"/>
                  </a:lnTo>
                  <a:lnTo>
                    <a:pt x="0" y="1"/>
                  </a:lnTo>
                  <a:lnTo>
                    <a:pt x="7999039" y="1"/>
                  </a:lnTo>
                  <a:lnTo>
                    <a:pt x="7999039" y="572117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791" tIns="113793" rIns="113792" bIns="422168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SV" sz="2000" b="1" kern="120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Arial Narrow" pitchFamily="34" charset="0"/>
                </a:rPr>
                <a:t>6. Presentación al Pleno de propuesta de dictamen para su aprobación. </a:t>
              </a:r>
              <a:r>
                <a:rPr lang="es-SV" sz="2000" b="1" kern="1200" baseline="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Arial Narrow" pitchFamily="34" charset="0"/>
                </a:rPr>
                <a:t>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SV" sz="2000" b="1" kern="120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Arial Narrow" pitchFamily="34" charset="0"/>
                </a:rPr>
                <a:t>(Se requiere 44 votos)</a:t>
              </a:r>
              <a:endParaRPr lang="es-SV" sz="2000" kern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814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ndpsv\Desktop\fotos  bajas\capacitacion voceros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60" y="480310"/>
            <a:ext cx="192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ndpsv\Desktop\fotos  bajas\CES en reunión Asocio para el crecimiento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672" y="764704"/>
            <a:ext cx="1935296" cy="137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ndpsv\Desktop\fotos  bajas\CIMG25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153" y="4443381"/>
            <a:ext cx="2060271" cy="154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ndpsv\Desktop\fotos  bajas\Foto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743" y="2489801"/>
            <a:ext cx="2157592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ndpsv\Desktop\fotos  bajas\IMG_558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42" y="2453356"/>
            <a:ext cx="2276475" cy="151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undpsv\Desktop\fotos  bajas\reunión CES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146" y="2427460"/>
            <a:ext cx="2257011" cy="144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53042" y="3942148"/>
            <a:ext cx="1947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1200" dirty="0" smtClean="0">
                <a:solidFill>
                  <a:prstClr val="black"/>
                </a:solidFill>
                <a:latin typeface="Arial" charset="0"/>
              </a:rPr>
              <a:t>Inauguración edificio CES</a:t>
            </a:r>
            <a:endParaRPr lang="es-SV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896578" y="6028875"/>
            <a:ext cx="9621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1200" dirty="0" err="1" smtClean="0">
                <a:solidFill>
                  <a:prstClr val="black"/>
                </a:solidFill>
                <a:latin typeface="Arial" charset="0"/>
              </a:rPr>
              <a:t>Apaneca</a:t>
            </a:r>
            <a:r>
              <a:rPr lang="es-MX" sz="1200" dirty="0" smtClean="0">
                <a:solidFill>
                  <a:prstClr val="black"/>
                </a:solidFill>
                <a:latin typeface="Arial" charset="0"/>
              </a:rPr>
              <a:t> III</a:t>
            </a:r>
            <a:endParaRPr lang="es-SV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7901618" y="2717145"/>
            <a:ext cx="843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1200" dirty="0" smtClean="0">
                <a:solidFill>
                  <a:prstClr val="black"/>
                </a:solidFill>
                <a:latin typeface="Arial" charset="0"/>
              </a:rPr>
              <a:t>Foro APP</a:t>
            </a:r>
            <a:endParaRPr lang="es-SV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845753" y="3841789"/>
            <a:ext cx="15808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1100" dirty="0" smtClean="0">
                <a:solidFill>
                  <a:prstClr val="black"/>
                </a:solidFill>
                <a:latin typeface="Arial" charset="0"/>
              </a:rPr>
              <a:t>Comisión Permanente</a:t>
            </a:r>
            <a:endParaRPr lang="es-SV" sz="11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077272" y="206101"/>
            <a:ext cx="3059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1200" dirty="0" smtClean="0">
                <a:solidFill>
                  <a:prstClr val="black"/>
                </a:solidFill>
                <a:latin typeface="Arial" charset="0"/>
              </a:rPr>
              <a:t>Foro Educación superior y desarrollo</a:t>
            </a:r>
            <a:endParaRPr lang="es-SV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98160" y="206101"/>
            <a:ext cx="1097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1200" dirty="0" smtClean="0">
                <a:solidFill>
                  <a:prstClr val="black"/>
                </a:solidFill>
                <a:latin typeface="Arial" charset="0"/>
              </a:rPr>
              <a:t>Taller vocería</a:t>
            </a:r>
            <a:endParaRPr lang="es-SV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251411" y="303039"/>
            <a:ext cx="1924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1200" dirty="0" smtClean="0">
                <a:solidFill>
                  <a:schemeClr val="tx2"/>
                </a:solidFill>
                <a:latin typeface="Arial" charset="0"/>
              </a:rPr>
              <a:t>Asocio para el Crecimiento</a:t>
            </a:r>
            <a:endParaRPr lang="es-SV" sz="1200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301" y="480310"/>
            <a:ext cx="2700000" cy="1800000"/>
          </a:xfrm>
          <a:prstGeom prst="rect">
            <a:avLst/>
          </a:prstGeom>
        </p:spPr>
      </p:pic>
      <p:pic>
        <p:nvPicPr>
          <p:cNvPr id="1026" name="Picture 2" descr="C:\Users\undpsv\Desktop\PNUD\CES 2012\Fotos 2012\Con la OEA\DSC0010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35" y="4550494"/>
            <a:ext cx="2117450" cy="144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CuadroTexto"/>
          <p:cNvSpPr txBox="1"/>
          <p:nvPr/>
        </p:nvSpPr>
        <p:spPr>
          <a:xfrm>
            <a:off x="433898" y="6028875"/>
            <a:ext cx="19239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1200" dirty="0" smtClean="0">
                <a:solidFill>
                  <a:prstClr val="black"/>
                </a:solidFill>
                <a:latin typeface="Arial" charset="0"/>
              </a:rPr>
              <a:t>Visita misión OEA al CES</a:t>
            </a:r>
            <a:endParaRPr lang="es-SV" sz="12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619" y="4865874"/>
            <a:ext cx="2159999" cy="1440000"/>
          </a:xfrm>
          <a:prstGeom prst="rect">
            <a:avLst/>
          </a:prstGeom>
        </p:spPr>
      </p:pic>
      <p:sp>
        <p:nvSpPr>
          <p:cNvPr id="22" name="21 CuadroTexto"/>
          <p:cNvSpPr txBox="1"/>
          <p:nvPr/>
        </p:nvSpPr>
        <p:spPr>
          <a:xfrm>
            <a:off x="6228227" y="4488412"/>
            <a:ext cx="1399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1200" dirty="0" smtClean="0">
                <a:solidFill>
                  <a:prstClr val="black"/>
                </a:solidFill>
                <a:latin typeface="Arial" charset="0"/>
              </a:rPr>
              <a:t>Plenaria 2012</a:t>
            </a:r>
            <a:endParaRPr lang="es-SV" sz="12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08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77302" y="3803647"/>
            <a:ext cx="20842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1200" dirty="0" smtClean="0">
                <a:solidFill>
                  <a:prstClr val="black"/>
                </a:solidFill>
              </a:rPr>
              <a:t>Sesión plenaria, mayo 2012</a:t>
            </a:r>
            <a:endParaRPr lang="es-SV" sz="1200" dirty="0">
              <a:solidFill>
                <a:prstClr val="black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059832" y="2221143"/>
            <a:ext cx="27363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1100" dirty="0" smtClean="0">
                <a:solidFill>
                  <a:prstClr val="black"/>
                </a:solidFill>
              </a:rPr>
              <a:t>Encuentro CES Latinoamérica, República Dominicana, 2011</a:t>
            </a:r>
            <a:endParaRPr lang="es-SV" sz="11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80713" y="194623"/>
            <a:ext cx="23407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1200" dirty="0" smtClean="0">
                <a:solidFill>
                  <a:prstClr val="black"/>
                </a:solidFill>
              </a:rPr>
              <a:t>Reunión informativa </a:t>
            </a:r>
            <a:r>
              <a:rPr lang="es-MX" sz="1200" dirty="0" err="1" smtClean="0">
                <a:solidFill>
                  <a:prstClr val="black"/>
                </a:solidFill>
                <a:latin typeface="Arial" charset="0"/>
              </a:rPr>
              <a:t>Fomilenio</a:t>
            </a:r>
            <a:r>
              <a:rPr lang="es-MX" sz="1200" dirty="0" smtClean="0">
                <a:solidFill>
                  <a:prstClr val="black"/>
                </a:solidFill>
                <a:latin typeface="Arial" charset="0"/>
              </a:rPr>
              <a:t> I</a:t>
            </a:r>
            <a:endParaRPr lang="es-SV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263096" y="198901"/>
            <a:ext cx="1924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1200" dirty="0" smtClean="0">
                <a:solidFill>
                  <a:schemeClr val="tx2"/>
                </a:solidFill>
                <a:latin typeface="Arial" charset="0"/>
              </a:rPr>
              <a:t>Entrevistas en medios</a:t>
            </a:r>
            <a:endParaRPr lang="es-SV" sz="1200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02" y="446496"/>
            <a:ext cx="2222490" cy="1476834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96700"/>
            <a:ext cx="1920000" cy="144000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37" y="2274143"/>
            <a:ext cx="2294255" cy="1529503"/>
          </a:xfrm>
          <a:prstGeom prst="rect">
            <a:avLst/>
          </a:prstGeom>
        </p:spPr>
      </p:pic>
      <p:pic>
        <p:nvPicPr>
          <p:cNvPr id="9" name="Picture 2" descr="C:\Users\undpsv\Desktop\PNUD\CES 2011\NOVIEMBRE\Comisión Permanente en República Dominicana 20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89" y="2666888"/>
            <a:ext cx="279840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26 CuadroTexto"/>
          <p:cNvSpPr txBox="1"/>
          <p:nvPr/>
        </p:nvSpPr>
        <p:spPr>
          <a:xfrm>
            <a:off x="4010948" y="5409412"/>
            <a:ext cx="1543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1200" dirty="0" smtClean="0">
                <a:solidFill>
                  <a:prstClr val="black"/>
                </a:solidFill>
                <a:latin typeface="Arial" charset="0"/>
              </a:rPr>
              <a:t>Participación en AICESIS junio 2012</a:t>
            </a:r>
            <a:endParaRPr lang="es-SV" sz="12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35" y="4740245"/>
            <a:ext cx="2700000" cy="180000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466888"/>
            <a:ext cx="2975707" cy="2160000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668" y="620688"/>
            <a:ext cx="2880000" cy="2160000"/>
          </a:xfrm>
          <a:prstGeom prst="rect">
            <a:avLst/>
          </a:prstGeom>
        </p:spPr>
      </p:pic>
      <p:sp>
        <p:nvSpPr>
          <p:cNvPr id="31" name="30 CuadroTexto"/>
          <p:cNvSpPr txBox="1"/>
          <p:nvPr/>
        </p:nvSpPr>
        <p:spPr>
          <a:xfrm>
            <a:off x="6876256" y="2808061"/>
            <a:ext cx="1543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1200" dirty="0" smtClean="0">
                <a:solidFill>
                  <a:prstClr val="black"/>
                </a:solidFill>
                <a:latin typeface="Arial" charset="0"/>
              </a:rPr>
              <a:t>Participación en AICESIS junio 2012</a:t>
            </a:r>
            <a:endParaRPr lang="es-SV" sz="12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28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Imagen 5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304800"/>
            <a:ext cx="1275481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Line 2"/>
          <p:cNvSpPr>
            <a:spLocks noChangeShapeType="1"/>
          </p:cNvSpPr>
          <p:nvPr/>
        </p:nvSpPr>
        <p:spPr bwMode="auto">
          <a:xfrm>
            <a:off x="1905000" y="762000"/>
            <a:ext cx="6705600" cy="0"/>
          </a:xfrm>
          <a:prstGeom prst="line">
            <a:avLst/>
          </a:prstGeom>
          <a:noFill/>
          <a:ln w="76200" cmpd="tri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>
            <a:off x="762000" y="6248400"/>
            <a:ext cx="7848600" cy="0"/>
          </a:xfrm>
          <a:prstGeom prst="line">
            <a:avLst/>
          </a:prstGeom>
          <a:noFill/>
          <a:ln w="76200" cmpd="tri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6628" name="Content Placeholder 7"/>
          <p:cNvSpPr>
            <a:spLocks noGrp="1"/>
          </p:cNvSpPr>
          <p:nvPr>
            <p:ph idx="1"/>
          </p:nvPr>
        </p:nvSpPr>
        <p:spPr>
          <a:xfrm>
            <a:off x="2843808" y="1628775"/>
            <a:ext cx="5653088" cy="1080145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342900" lvl="1" indent="-342900" algn="just">
              <a:lnSpc>
                <a:spcPct val="80000"/>
              </a:lnSpc>
              <a:buFont typeface="Arial" pitchFamily="34" charset="0"/>
              <a:buChar char="•"/>
            </a:pPr>
            <a:r>
              <a:rPr lang="es-SV" sz="2000" dirty="0" smtClean="0">
                <a:latin typeface="Arial Narrow" pitchFamily="34" charset="0"/>
                <a:ea typeface="Calibri" pitchFamily="34" charset="0"/>
                <a:cs typeface="Arial" charset="0"/>
              </a:rPr>
              <a:t>El país carecía de espacios de diálogo a </a:t>
            </a:r>
            <a:r>
              <a:rPr lang="es-SV" sz="2000" dirty="0">
                <a:latin typeface="Arial Narrow" pitchFamily="34" charset="0"/>
                <a:ea typeface="Calibri" pitchFamily="34" charset="0"/>
                <a:cs typeface="Arial" charset="0"/>
              </a:rPr>
              <a:t>nivel nacional que </a:t>
            </a:r>
            <a:r>
              <a:rPr lang="es-SV" sz="2000" dirty="0" smtClean="0">
                <a:latin typeface="Arial Narrow" pitchFamily="34" charset="0"/>
                <a:ea typeface="Calibri" pitchFamily="34" charset="0"/>
                <a:cs typeface="Arial" charset="0"/>
              </a:rPr>
              <a:t>permitieran consensos </a:t>
            </a:r>
            <a:r>
              <a:rPr lang="es-SV" sz="2000" dirty="0">
                <a:latin typeface="Arial Narrow" pitchFamily="34" charset="0"/>
                <a:ea typeface="Calibri" pitchFamily="34" charset="0"/>
                <a:cs typeface="Arial" charset="0"/>
              </a:rPr>
              <a:t>entre las principales partes </a:t>
            </a:r>
            <a:r>
              <a:rPr lang="es-SV" sz="2000" dirty="0" smtClean="0">
                <a:latin typeface="Arial Narrow" pitchFamily="34" charset="0"/>
                <a:ea typeface="Calibri" pitchFamily="34" charset="0"/>
                <a:cs typeface="Arial" charset="0"/>
              </a:rPr>
              <a:t>interesadas, lo cual se perfilaba como una barrera que había que eliminar.</a:t>
            </a:r>
            <a:endParaRPr lang="en-US" sz="2000" dirty="0" smtClean="0">
              <a:latin typeface="Agency FB" pitchFamily="34" charset="0"/>
              <a:ea typeface="Calibri" pitchFamily="34" charset="0"/>
              <a:cs typeface="Arial" charset="0"/>
            </a:endParaRPr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2286000" y="914400"/>
            <a:ext cx="6102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latin typeface="Arial Narrow" pitchFamily="34" charset="0"/>
              </a:rPr>
              <a:t> </a:t>
            </a:r>
            <a:r>
              <a:rPr lang="es-MX" sz="2400" b="1" dirty="0">
                <a:latin typeface="Arial Narrow" pitchFamily="34" charset="0"/>
              </a:rPr>
              <a:t>Diálogo y </a:t>
            </a:r>
            <a:r>
              <a:rPr lang="es-MX" sz="2400" b="1" dirty="0" smtClean="0">
                <a:latin typeface="Arial Narrow" pitchFamily="34" charset="0"/>
              </a:rPr>
              <a:t>Concertación </a:t>
            </a:r>
            <a:r>
              <a:rPr lang="es-MX" sz="2400" b="1" dirty="0">
                <a:latin typeface="Arial Narrow" pitchFamily="34" charset="0"/>
              </a:rPr>
              <a:t>en El Salvador</a:t>
            </a:r>
            <a:endParaRPr lang="es-ES" sz="2400" b="1" dirty="0">
              <a:latin typeface="Arial Narrow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1188" y="1628775"/>
            <a:ext cx="2066925" cy="72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SV" sz="2000" b="1" dirty="0">
                <a:latin typeface="Arial Narrow" pitchFamily="34" charset="0"/>
              </a:rPr>
              <a:t>Falta de </a:t>
            </a:r>
            <a:r>
              <a:rPr lang="es-SV" sz="2000" b="1" dirty="0" smtClean="0">
                <a:latin typeface="Arial Narrow" pitchFamily="34" charset="0"/>
              </a:rPr>
              <a:t>diálogo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1187" y="3099522"/>
            <a:ext cx="2066925" cy="72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000" b="1" dirty="0" smtClean="0">
                <a:latin typeface="Arial Narrow" pitchFamily="34" charset="0"/>
              </a:rPr>
              <a:t>Firma de la Paz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99406" y="4581128"/>
            <a:ext cx="2066925" cy="72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SV" sz="2000" b="1" dirty="0" smtClean="0">
                <a:solidFill>
                  <a:srgbClr val="FFFFFF"/>
                </a:solidFill>
                <a:latin typeface="Arial Narrow" pitchFamily="34" charset="0"/>
              </a:rPr>
              <a:t>Foro Económico y Social</a:t>
            </a:r>
            <a:endParaRPr lang="en-US" sz="20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6634" name="Content Placeholder 7"/>
          <p:cNvSpPr txBox="1">
            <a:spLocks/>
          </p:cNvSpPr>
          <p:nvPr/>
        </p:nvSpPr>
        <p:spPr bwMode="auto">
          <a:xfrm>
            <a:off x="2843808" y="3008194"/>
            <a:ext cx="5653088" cy="13569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 algn="just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SV" sz="2000" dirty="0">
                <a:latin typeface="Arial Narrow" pitchFamily="34" charset="0"/>
              </a:rPr>
              <a:t>La firma de la Paz y el proceso democratizador que ella inició, constituyeron un quiebre en la historia moderna del país que abrió las puertas a otro estadio de oportunidades para el desarrollo político de El Salvador</a:t>
            </a:r>
            <a:endParaRPr lang="es-SV" sz="2000" dirty="0">
              <a:latin typeface="Agency FB" pitchFamily="34" charset="0"/>
              <a:ea typeface="Calibri" pitchFamily="34" charset="0"/>
              <a:cs typeface="Arial" charset="0"/>
            </a:endParaRPr>
          </a:p>
        </p:txBody>
      </p:sp>
      <p:sp>
        <p:nvSpPr>
          <p:cNvPr id="26635" name="Content Placeholder 7"/>
          <p:cNvSpPr txBox="1">
            <a:spLocks/>
          </p:cNvSpPr>
          <p:nvPr/>
        </p:nvSpPr>
        <p:spPr bwMode="auto">
          <a:xfrm>
            <a:off x="2856781" y="4581128"/>
            <a:ext cx="5653088" cy="11521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 algn="just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SV" sz="2000" dirty="0">
                <a:latin typeface="Arial Narrow" pitchFamily="34" charset="0"/>
                <a:ea typeface="Calibri" pitchFamily="34" charset="0"/>
                <a:cs typeface="Arial" charset="0"/>
              </a:rPr>
              <a:t>Luego del establecimiento del denominado Foro Económico y Social, resultante de los Acuerdos de Paz firmados en 1992, no existían en El Salvador experiencias de concertación multisectorial</a:t>
            </a:r>
          </a:p>
        </p:txBody>
      </p:sp>
      <p:sp>
        <p:nvSpPr>
          <p:cNvPr id="2" name="1 Flecha abajo"/>
          <p:cNvSpPr/>
          <p:nvPr/>
        </p:nvSpPr>
        <p:spPr>
          <a:xfrm>
            <a:off x="1419099" y="3876198"/>
            <a:ext cx="427538" cy="64807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7603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Imagen 5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304800"/>
            <a:ext cx="1275481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Line 2"/>
          <p:cNvSpPr>
            <a:spLocks noChangeShapeType="1"/>
          </p:cNvSpPr>
          <p:nvPr/>
        </p:nvSpPr>
        <p:spPr bwMode="auto">
          <a:xfrm>
            <a:off x="1905000" y="762000"/>
            <a:ext cx="6705600" cy="0"/>
          </a:xfrm>
          <a:prstGeom prst="line">
            <a:avLst/>
          </a:prstGeom>
          <a:noFill/>
          <a:ln w="76200" cmpd="tri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>
            <a:off x="762000" y="6248400"/>
            <a:ext cx="7848600" cy="0"/>
          </a:xfrm>
          <a:prstGeom prst="line">
            <a:avLst/>
          </a:prstGeom>
          <a:noFill/>
          <a:ln w="76200" cmpd="tri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6628" name="Content Placeholder 7"/>
          <p:cNvSpPr>
            <a:spLocks noGrp="1"/>
          </p:cNvSpPr>
          <p:nvPr>
            <p:ph idx="1"/>
          </p:nvPr>
        </p:nvSpPr>
        <p:spPr>
          <a:xfrm>
            <a:off x="2843808" y="1693863"/>
            <a:ext cx="5653088" cy="438993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342900" lvl="1" indent="-342900" algn="just">
              <a:lnSpc>
                <a:spcPct val="80000"/>
              </a:lnSpc>
              <a:buFont typeface="Arial" pitchFamily="34" charset="0"/>
              <a:buChar char="•"/>
            </a:pPr>
            <a:r>
              <a:rPr lang="es-SV" sz="2000" dirty="0" smtClean="0">
                <a:latin typeface="Arial Narrow" pitchFamily="34" charset="0"/>
                <a:ea typeface="Calibri" pitchFamily="34" charset="0"/>
                <a:cs typeface="Arial" charset="0"/>
              </a:rPr>
              <a:t>Decreto Ejecutivo, 16 de octubre de 2009</a:t>
            </a:r>
          </a:p>
          <a:p>
            <a:pPr marL="342900" lvl="1" indent="-342900" algn="just">
              <a:lnSpc>
                <a:spcPct val="80000"/>
              </a:lnSpc>
              <a:buFont typeface="Arial" charset="0"/>
              <a:buChar char="•"/>
            </a:pPr>
            <a:endParaRPr lang="en-US" sz="2000" dirty="0" smtClean="0">
              <a:latin typeface="Agency FB" pitchFamily="34" charset="0"/>
              <a:ea typeface="Calibri" pitchFamily="34" charset="0"/>
              <a:cs typeface="Arial" charset="0"/>
            </a:endParaRPr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2286000" y="9144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SV" sz="2400" b="1" dirty="0" smtClean="0">
                <a:solidFill>
                  <a:srgbClr val="000000"/>
                </a:solidFill>
                <a:latin typeface="Arial Narrow" pitchFamily="34" charset="0"/>
              </a:rPr>
              <a:t>Surgimiento del CES</a:t>
            </a:r>
            <a:endParaRPr lang="es-ES" sz="2400" b="1" dirty="0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1188" y="1628775"/>
            <a:ext cx="2066925" cy="72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SV" sz="2000" b="1" dirty="0" smtClean="0">
                <a:latin typeface="Arial Narrow" pitchFamily="34" charset="0"/>
              </a:rPr>
              <a:t>Fecha </a:t>
            </a:r>
            <a:r>
              <a:rPr lang="es-SV" sz="2000" b="1" smtClean="0">
                <a:latin typeface="Arial Narrow" pitchFamily="34" charset="0"/>
              </a:rPr>
              <a:t>de creación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1188" y="2636912"/>
            <a:ext cx="2066925" cy="72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000" b="1" dirty="0" smtClean="0">
                <a:latin typeface="Arial Narrow" pitchFamily="34" charset="0"/>
              </a:rPr>
              <a:t>Objetivo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29891" y="3717032"/>
            <a:ext cx="2066925" cy="72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SV" sz="2000" b="1" dirty="0" smtClean="0">
                <a:solidFill>
                  <a:srgbClr val="FFFFFF"/>
                </a:solidFill>
                <a:latin typeface="Arial Narrow" pitchFamily="34" charset="0"/>
              </a:rPr>
              <a:t>Carácter</a:t>
            </a:r>
            <a:endParaRPr lang="en-US" sz="20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6634" name="Content Placeholder 7"/>
          <p:cNvSpPr txBox="1">
            <a:spLocks/>
          </p:cNvSpPr>
          <p:nvPr/>
        </p:nvSpPr>
        <p:spPr bwMode="auto">
          <a:xfrm>
            <a:off x="2843808" y="2528095"/>
            <a:ext cx="5653088" cy="8288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 algn="just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MX" sz="2000" dirty="0" smtClean="0">
                <a:latin typeface="Arial Narrow" pitchFamily="34" charset="0"/>
                <a:ea typeface="Calibri" pitchFamily="34" charset="0"/>
                <a:cs typeface="Arial" charset="0"/>
              </a:rPr>
              <a:t>Facilitar </a:t>
            </a:r>
            <a:r>
              <a:rPr lang="es-MX" sz="2000" dirty="0">
                <a:latin typeface="Arial Narrow" pitchFamily="34" charset="0"/>
                <a:ea typeface="Calibri" pitchFamily="34" charset="0"/>
                <a:cs typeface="Arial" charset="0"/>
              </a:rPr>
              <a:t>el diálogo y la concertación alrededor de políticas públicas relacionadas con la agenda económica y social.</a:t>
            </a:r>
            <a:endParaRPr lang="es-SV" sz="2000" dirty="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0" lvl="1" algn="just" eaLnBrk="0" hangingPunct="0">
              <a:lnSpc>
                <a:spcPct val="80000"/>
              </a:lnSpc>
              <a:spcBef>
                <a:spcPct val="20000"/>
              </a:spcBef>
            </a:pPr>
            <a:endParaRPr lang="es-SV" sz="2000" dirty="0">
              <a:latin typeface="Agency FB" pitchFamily="34" charset="0"/>
              <a:ea typeface="Calibri" pitchFamily="34" charset="0"/>
              <a:cs typeface="Arial" charset="0"/>
            </a:endParaRPr>
          </a:p>
        </p:txBody>
      </p:sp>
      <p:sp>
        <p:nvSpPr>
          <p:cNvPr id="26635" name="Content Placeholder 7"/>
          <p:cNvSpPr txBox="1">
            <a:spLocks/>
          </p:cNvSpPr>
          <p:nvPr/>
        </p:nvSpPr>
        <p:spPr bwMode="auto">
          <a:xfrm>
            <a:off x="2860179" y="3572887"/>
            <a:ext cx="5653088" cy="8641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 algn="just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MX" sz="2000" dirty="0" smtClean="0">
                <a:latin typeface="Arial Narrow" pitchFamily="34" charset="0"/>
                <a:ea typeface="Calibri" pitchFamily="34" charset="0"/>
                <a:cs typeface="Arial" charset="0"/>
              </a:rPr>
              <a:t>Foro </a:t>
            </a:r>
            <a:r>
              <a:rPr lang="es-MX" sz="2000" dirty="0">
                <a:latin typeface="Arial Narrow" pitchFamily="34" charset="0"/>
                <a:ea typeface="Calibri" pitchFamily="34" charset="0"/>
                <a:cs typeface="Arial" charset="0"/>
              </a:rPr>
              <a:t>institucional permanente, </a:t>
            </a:r>
            <a:r>
              <a:rPr lang="es-MX" sz="2000" dirty="0" smtClean="0">
                <a:latin typeface="Arial Narrow" pitchFamily="34" charset="0"/>
                <a:ea typeface="Calibri" pitchFamily="34" charset="0"/>
                <a:cs typeface="Arial" charset="0"/>
              </a:rPr>
              <a:t>de carácter consultivo, sus </a:t>
            </a:r>
            <a:r>
              <a:rPr lang="es-MX" sz="2000" dirty="0">
                <a:latin typeface="Arial Narrow" pitchFamily="34" charset="0"/>
                <a:ea typeface="Calibri" pitchFamily="34" charset="0"/>
                <a:cs typeface="Arial" charset="0"/>
              </a:rPr>
              <a:t>recomendaciones </a:t>
            </a:r>
            <a:r>
              <a:rPr lang="es-MX" sz="2000" dirty="0" smtClean="0">
                <a:latin typeface="Arial Narrow" pitchFamily="34" charset="0"/>
                <a:ea typeface="Calibri" pitchFamily="34" charset="0"/>
                <a:cs typeface="Arial" charset="0"/>
              </a:rPr>
              <a:t>son no vinculantes.</a:t>
            </a:r>
            <a:endParaRPr lang="en-US" sz="2000" dirty="0">
              <a:latin typeface="Agency FB" pitchFamily="34" charset="0"/>
              <a:ea typeface="Calibri" pitchFamily="34" charset="0"/>
              <a:cs typeface="Arial" charset="0"/>
            </a:endParaRPr>
          </a:p>
        </p:txBody>
      </p:sp>
      <p:sp>
        <p:nvSpPr>
          <p:cNvPr id="12" name="Rounded Rectangle 9"/>
          <p:cNvSpPr/>
          <p:nvPr/>
        </p:nvSpPr>
        <p:spPr>
          <a:xfrm>
            <a:off x="611188" y="4926374"/>
            <a:ext cx="2066925" cy="72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SV" sz="2000" b="1" dirty="0" smtClean="0">
                <a:solidFill>
                  <a:srgbClr val="FFFFFF"/>
                </a:solidFill>
                <a:latin typeface="Arial Narrow" pitchFamily="34" charset="0"/>
              </a:rPr>
              <a:t>Finalidad</a:t>
            </a:r>
            <a:endParaRPr lang="en-US" sz="20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4" name="Content Placeholder 7"/>
          <p:cNvSpPr txBox="1">
            <a:spLocks/>
          </p:cNvSpPr>
          <p:nvPr/>
        </p:nvSpPr>
        <p:spPr bwMode="auto">
          <a:xfrm>
            <a:off x="2843808" y="4716363"/>
            <a:ext cx="567213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algn="just" eaLnBrk="0" hangingPunct="0">
              <a:lnSpc>
                <a:spcPct val="80000"/>
              </a:lnSpc>
              <a:spcBef>
                <a:spcPct val="20000"/>
              </a:spcBef>
            </a:pPr>
            <a:endParaRPr lang="es-MX" sz="2000" dirty="0" smtClean="0">
              <a:latin typeface="Arial Narrow" pitchFamily="34" charset="0"/>
              <a:ea typeface="Calibri" pitchFamily="34" charset="0"/>
              <a:cs typeface="Arial" charset="0"/>
            </a:endParaRPr>
          </a:p>
          <a:p>
            <a:pPr marL="342900" lvl="1" indent="-342900" algn="just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MX" sz="2000" dirty="0" smtClean="0">
                <a:latin typeface="Arial Narrow" pitchFamily="34" charset="0"/>
                <a:ea typeface="Calibri" pitchFamily="34" charset="0"/>
                <a:cs typeface="Arial" charset="0"/>
              </a:rPr>
              <a:t>Favorecer </a:t>
            </a:r>
            <a:r>
              <a:rPr lang="es-MX" sz="2000" dirty="0">
                <a:latin typeface="Arial Narrow" pitchFamily="34" charset="0"/>
                <a:ea typeface="Calibri" pitchFamily="34" charset="0"/>
                <a:cs typeface="Arial" charset="0"/>
              </a:rPr>
              <a:t>un ámbito plural que permita la libre discusión de las políticas públicas económicas y sociales </a:t>
            </a:r>
            <a:r>
              <a:rPr lang="es-MX" sz="2000" dirty="0" smtClean="0">
                <a:latin typeface="Arial Narrow" pitchFamily="34" charset="0"/>
                <a:ea typeface="Calibri" pitchFamily="34" charset="0"/>
                <a:cs typeface="Arial" charset="0"/>
              </a:rPr>
              <a:t>ya sea que provengan del Ejecutivo o sean propuestas a iniciativa de los sectores miembros.</a:t>
            </a:r>
            <a:endParaRPr lang="en-US" sz="2000" dirty="0">
              <a:latin typeface="Agency FB" pitchFamily="34" charset="0"/>
              <a:ea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05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Imagen 5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304800"/>
            <a:ext cx="1275481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Line 2"/>
          <p:cNvSpPr>
            <a:spLocks noChangeShapeType="1"/>
          </p:cNvSpPr>
          <p:nvPr/>
        </p:nvSpPr>
        <p:spPr bwMode="auto">
          <a:xfrm>
            <a:off x="1905000" y="762000"/>
            <a:ext cx="6705600" cy="0"/>
          </a:xfrm>
          <a:prstGeom prst="line">
            <a:avLst/>
          </a:prstGeom>
          <a:noFill/>
          <a:ln w="76200" cmpd="tri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762000" y="6381328"/>
            <a:ext cx="7848600" cy="0"/>
          </a:xfrm>
          <a:prstGeom prst="line">
            <a:avLst/>
          </a:prstGeom>
          <a:noFill/>
          <a:ln w="76200" cmpd="tri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graphicFrame>
        <p:nvGraphicFramePr>
          <p:cNvPr id="2" name="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4262089"/>
              </p:ext>
            </p:extLst>
          </p:nvPr>
        </p:nvGraphicFramePr>
        <p:xfrm>
          <a:off x="323528" y="1423988"/>
          <a:ext cx="8424936" cy="4824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608" name="Rectangle 7"/>
          <p:cNvSpPr>
            <a:spLocks noChangeArrowheads="1"/>
          </p:cNvSpPr>
          <p:nvPr/>
        </p:nvSpPr>
        <p:spPr bwMode="auto">
          <a:xfrm>
            <a:off x="2286000" y="9144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400" b="1" dirty="0" smtClean="0">
                <a:latin typeface="Arial Narrow" pitchFamily="34" charset="0"/>
              </a:rPr>
              <a:t> Impacto del CES</a:t>
            </a:r>
            <a:endParaRPr lang="es-ES" sz="24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27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/>
          <p:nvPr/>
        </p:nvGrpSpPr>
        <p:grpSpPr>
          <a:xfrm>
            <a:off x="1043608" y="1868760"/>
            <a:ext cx="1598825" cy="914400"/>
            <a:chOff x="3162649" y="145543"/>
            <a:chExt cx="1370813" cy="870466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6" name="Rounded Rectangle 15"/>
            <p:cNvSpPr/>
            <p:nvPr/>
          </p:nvSpPr>
          <p:spPr>
            <a:xfrm>
              <a:off x="3162649" y="145543"/>
              <a:ext cx="1370813" cy="870466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ounded Rectangle 7"/>
            <p:cNvSpPr/>
            <p:nvPr/>
          </p:nvSpPr>
          <p:spPr>
            <a:xfrm>
              <a:off x="3188144" y="171038"/>
              <a:ext cx="1319823" cy="81947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4770" tIns="64770" rIns="64770" bIns="64770" spcCol="1270"/>
            <a:lstStyle/>
            <a:p>
              <a:pPr algn="ctr" defTabSz="7556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s-SV" sz="1700" dirty="0"/>
                <a:t>Consejo Pleno</a:t>
              </a:r>
              <a:endParaRPr lang="en-US" sz="1700" dirty="0"/>
            </a:p>
          </p:txBody>
        </p:sp>
      </p:grp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2643916" y="2859360"/>
            <a:ext cx="990600" cy="565150"/>
            <a:chOff x="4000368" y="1414687"/>
            <a:chExt cx="1370813" cy="870466"/>
          </a:xfrm>
        </p:grpSpPr>
        <p:sp>
          <p:nvSpPr>
            <p:cNvPr id="3" name="Rounded Rectangle 11"/>
            <p:cNvSpPr/>
            <p:nvPr/>
          </p:nvSpPr>
          <p:spPr>
            <a:xfrm>
              <a:off x="4000368" y="1414687"/>
              <a:ext cx="1370813" cy="870466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4" name="Rounded Rectangle 13"/>
            <p:cNvSpPr/>
            <p:nvPr/>
          </p:nvSpPr>
          <p:spPr>
            <a:xfrm>
              <a:off x="4026730" y="1439138"/>
              <a:ext cx="1318089" cy="8215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4770" tIns="64770" rIns="64770" bIns="64770" anchor="ctr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SV" sz="1200" dirty="0">
                  <a:solidFill>
                    <a:srgbClr val="000000"/>
                  </a:solidFill>
                </a:rPr>
                <a:t>Secretaría Ejecutiva (PNUD)</a:t>
              </a:r>
              <a:endParaRPr lang="es-ES" sz="1200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23" name="Shape 22"/>
          <p:cNvCxnSpPr/>
          <p:nvPr/>
        </p:nvCxnSpPr>
        <p:spPr>
          <a:xfrm rot="16200000" flipH="1">
            <a:off x="2064478" y="2562498"/>
            <a:ext cx="358775" cy="800100"/>
          </a:xfrm>
          <a:prstGeom prst="bentConnector2">
            <a:avLst/>
          </a:prstGeom>
          <a:ln w="15875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1196116" y="2249760"/>
            <a:ext cx="1295400" cy="412750"/>
            <a:chOff x="4000368" y="1414687"/>
            <a:chExt cx="1370813" cy="870466"/>
          </a:xfrm>
        </p:grpSpPr>
        <p:sp>
          <p:nvSpPr>
            <p:cNvPr id="25" name="Rounded Rectangle 24"/>
            <p:cNvSpPr/>
            <p:nvPr/>
          </p:nvSpPr>
          <p:spPr>
            <a:xfrm>
              <a:off x="4000368" y="1414687"/>
              <a:ext cx="1370813" cy="870466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26" name="Rounded Rectangle 13"/>
            <p:cNvSpPr/>
            <p:nvPr/>
          </p:nvSpPr>
          <p:spPr>
            <a:xfrm>
              <a:off x="4025566" y="1441471"/>
              <a:ext cx="1320415" cy="8168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4770" tIns="64770" rIns="64770" bIns="64770" spcCol="1270" anchor="ctr"/>
            <a:lstStyle/>
            <a:p>
              <a:pPr algn="ctr" defTabSz="7556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s-SV" sz="1200" dirty="0"/>
                <a:t>Coordinador General</a:t>
              </a:r>
              <a:endParaRPr lang="es-ES" sz="1200" dirty="0"/>
            </a:p>
          </p:txBody>
        </p:sp>
      </p:grpSp>
      <p:cxnSp>
        <p:nvCxnSpPr>
          <p:cNvPr id="27" name="Shape 26"/>
          <p:cNvCxnSpPr/>
          <p:nvPr/>
        </p:nvCxnSpPr>
        <p:spPr>
          <a:xfrm rot="5400000">
            <a:off x="1464238" y="3086100"/>
            <a:ext cx="685800" cy="0"/>
          </a:xfrm>
          <a:prstGeom prst="bentConnector3">
            <a:avLst>
              <a:gd name="adj1" fmla="val 50000"/>
            </a:avLst>
          </a:prstGeom>
          <a:ln w="15875"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44"/>
          <p:cNvGrpSpPr/>
          <p:nvPr/>
        </p:nvGrpSpPr>
        <p:grpSpPr>
          <a:xfrm>
            <a:off x="5387116" y="1259160"/>
            <a:ext cx="2209800" cy="5410200"/>
            <a:chOff x="3162649" y="145543"/>
            <a:chExt cx="1370813" cy="870466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6" name="Rounded Rectangle 45"/>
            <p:cNvSpPr/>
            <p:nvPr/>
          </p:nvSpPr>
          <p:spPr>
            <a:xfrm>
              <a:off x="3162649" y="145543"/>
              <a:ext cx="1370813" cy="870466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Rounded Rectangle 7"/>
            <p:cNvSpPr/>
            <p:nvPr/>
          </p:nvSpPr>
          <p:spPr>
            <a:xfrm>
              <a:off x="3188144" y="145543"/>
              <a:ext cx="1319823" cy="870466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4770" tIns="64770" rIns="64770" bIns="64770" spcCol="1270"/>
            <a:lstStyle/>
            <a:p>
              <a:pPr algn="ctr" defTabSz="7556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s-SV" sz="2000" dirty="0"/>
                <a:t>Consejo Pleno</a:t>
              </a:r>
              <a:endParaRPr lang="en-US" sz="2000" dirty="0"/>
            </a:p>
          </p:txBody>
        </p:sp>
      </p:grpSp>
      <p:grpSp>
        <p:nvGrpSpPr>
          <p:cNvPr id="11" name="Group 47"/>
          <p:cNvGrpSpPr/>
          <p:nvPr/>
        </p:nvGrpSpPr>
        <p:grpSpPr>
          <a:xfrm>
            <a:off x="5817096" y="2362200"/>
            <a:ext cx="1752600" cy="936812"/>
            <a:chOff x="2324930" y="1414687"/>
            <a:chExt cx="1370813" cy="870466"/>
          </a:xfr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49" name="Rounded Rectangle 48"/>
            <p:cNvSpPr/>
            <p:nvPr/>
          </p:nvSpPr>
          <p:spPr>
            <a:xfrm>
              <a:off x="2324930" y="1414687"/>
              <a:ext cx="1370813" cy="870466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Rounded Rectangle 10"/>
            <p:cNvSpPr/>
            <p:nvPr/>
          </p:nvSpPr>
          <p:spPr>
            <a:xfrm>
              <a:off x="2350425" y="1440182"/>
              <a:ext cx="1319823" cy="819476"/>
            </a:xfrm>
            <a:prstGeom prst="rect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4770" tIns="64770" rIns="64770" bIns="64770" spcCol="1270" anchor="ctr"/>
            <a:lstStyle/>
            <a:p>
              <a:pPr algn="ctr" defTabSz="7556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s-SV" sz="1500" dirty="0" smtClean="0">
                  <a:latin typeface="Leelawadee" pitchFamily="34" charset="-34"/>
                  <a:cs typeface="Leelawadee" pitchFamily="34" charset="-34"/>
                </a:rPr>
                <a:t>20 Sector</a:t>
              </a:r>
              <a:r>
                <a:rPr lang="es-ES" sz="1500" dirty="0" smtClean="0">
                  <a:latin typeface="Leelawadee" pitchFamily="34" charset="-34"/>
                  <a:cs typeface="Leelawadee" pitchFamily="34" charset="-34"/>
                </a:rPr>
                <a:t> </a:t>
              </a:r>
              <a:r>
                <a:rPr lang="es-ES" sz="1500" dirty="0">
                  <a:latin typeface="Leelawadee" pitchFamily="34" charset="-34"/>
                  <a:cs typeface="Leelawadee" pitchFamily="34" charset="-34"/>
                </a:rPr>
                <a:t>social </a:t>
              </a:r>
              <a:endParaRPr lang="es-ES" sz="1500" dirty="0" smtClean="0">
                <a:latin typeface="Leelawadee" pitchFamily="34" charset="-34"/>
                <a:cs typeface="Leelawadee" pitchFamily="34" charset="-34"/>
              </a:endParaRPr>
            </a:p>
          </p:txBody>
        </p:sp>
      </p:grpSp>
      <p:grpSp>
        <p:nvGrpSpPr>
          <p:cNvPr id="13" name="Group 50"/>
          <p:cNvGrpSpPr/>
          <p:nvPr/>
        </p:nvGrpSpPr>
        <p:grpSpPr>
          <a:xfrm>
            <a:off x="5817096" y="1752600"/>
            <a:ext cx="1752600" cy="510988"/>
            <a:chOff x="2324930" y="1414687"/>
            <a:chExt cx="1370813" cy="870466"/>
          </a:xfr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52" name="Rounded Rectangle 51"/>
            <p:cNvSpPr/>
            <p:nvPr/>
          </p:nvSpPr>
          <p:spPr>
            <a:xfrm>
              <a:off x="2324930" y="1414687"/>
              <a:ext cx="1370813" cy="870466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Rounded Rectangle 10"/>
            <p:cNvSpPr/>
            <p:nvPr/>
          </p:nvSpPr>
          <p:spPr>
            <a:xfrm>
              <a:off x="2350425" y="1440182"/>
              <a:ext cx="1319823" cy="819476"/>
            </a:xfrm>
            <a:prstGeom prst="rect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4770" tIns="64770" rIns="64770" bIns="64770" spcCol="1270" anchor="ctr"/>
            <a:lstStyle/>
            <a:p>
              <a:pPr algn="ctr" defTabSz="7556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s-PA" sz="1500" dirty="0">
                  <a:latin typeface="Leelawadee" pitchFamily="34" charset="-34"/>
                  <a:cs typeface="Leelawadee" pitchFamily="34" charset="-34"/>
                </a:rPr>
                <a:t>2</a:t>
              </a:r>
              <a:r>
                <a:rPr lang="es-PA" sz="1500" dirty="0" smtClean="0">
                  <a:latin typeface="Leelawadee" pitchFamily="34" charset="-34"/>
                  <a:cs typeface="Leelawadee" pitchFamily="34" charset="-34"/>
                </a:rPr>
                <a:t>0 Sector </a:t>
              </a:r>
              <a:r>
                <a:rPr lang="es-PA" sz="1500" dirty="0">
                  <a:latin typeface="Leelawadee" pitchFamily="34" charset="-34"/>
                  <a:cs typeface="Leelawadee" pitchFamily="34" charset="-34"/>
                </a:rPr>
                <a:t>Sindical</a:t>
              </a:r>
              <a:endParaRPr lang="en-US" sz="1500" dirty="0">
                <a:latin typeface="Leelawadee" pitchFamily="34" charset="-34"/>
                <a:cs typeface="Leelawadee" pitchFamily="34" charset="-34"/>
              </a:endParaRPr>
            </a:p>
          </p:txBody>
        </p:sp>
      </p:grpSp>
      <p:grpSp>
        <p:nvGrpSpPr>
          <p:cNvPr id="14" name="Group 53"/>
          <p:cNvGrpSpPr/>
          <p:nvPr/>
        </p:nvGrpSpPr>
        <p:grpSpPr>
          <a:xfrm>
            <a:off x="5817096" y="3429000"/>
            <a:ext cx="1752600" cy="1447800"/>
            <a:chOff x="2324930" y="1414687"/>
            <a:chExt cx="1370813" cy="870466"/>
          </a:xfr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55" name="Rounded Rectangle 54"/>
            <p:cNvSpPr/>
            <p:nvPr/>
          </p:nvSpPr>
          <p:spPr>
            <a:xfrm>
              <a:off x="2324930" y="1414687"/>
              <a:ext cx="1370813" cy="870466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6" name="Rounded Rectangle 10"/>
            <p:cNvSpPr/>
            <p:nvPr/>
          </p:nvSpPr>
          <p:spPr>
            <a:xfrm>
              <a:off x="2350425" y="1440182"/>
              <a:ext cx="1319823" cy="819476"/>
            </a:xfrm>
            <a:prstGeom prst="rect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4770" tIns="64770" rIns="64770" bIns="64770" spcCol="1270" anchor="ctr"/>
            <a:lstStyle/>
            <a:p>
              <a:pPr algn="ctr" defTabSz="7556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s-PA" sz="1500" dirty="0" smtClean="0">
                  <a:latin typeface="Leelawadee" pitchFamily="34" charset="-34"/>
                  <a:cs typeface="Leelawadee" pitchFamily="34" charset="-34"/>
                </a:rPr>
                <a:t>20 Sector Empresarial</a:t>
              </a:r>
            </a:p>
          </p:txBody>
        </p:sp>
      </p:grpSp>
      <p:grpSp>
        <p:nvGrpSpPr>
          <p:cNvPr id="15" name="Group 56"/>
          <p:cNvGrpSpPr/>
          <p:nvPr/>
        </p:nvGrpSpPr>
        <p:grpSpPr>
          <a:xfrm>
            <a:off x="5817096" y="5257800"/>
            <a:ext cx="1752600" cy="457200"/>
            <a:chOff x="2324930" y="1414687"/>
            <a:chExt cx="1370813" cy="870466"/>
          </a:xfrm>
          <a:solidFill>
            <a:schemeClr val="bg2">
              <a:lumMod val="50000"/>
            </a:schemeClr>
          </a:soli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58" name="Rounded Rectangle 57"/>
            <p:cNvSpPr/>
            <p:nvPr/>
          </p:nvSpPr>
          <p:spPr>
            <a:xfrm>
              <a:off x="2324930" y="1414687"/>
              <a:ext cx="1370813" cy="870466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9" name="Rounded Rectangle 10"/>
            <p:cNvSpPr/>
            <p:nvPr/>
          </p:nvSpPr>
          <p:spPr>
            <a:xfrm>
              <a:off x="2350425" y="1440182"/>
              <a:ext cx="1319823" cy="819476"/>
            </a:xfrm>
            <a:prstGeom prst="rect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4770" tIns="64770" rIns="64770" bIns="64770" spcCol="1270" anchor="ctr"/>
            <a:lstStyle/>
            <a:p>
              <a:pPr algn="ctr" defTabSz="7556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s-PA" sz="1500" dirty="0">
                  <a:solidFill>
                    <a:schemeClr val="bg1"/>
                  </a:solidFill>
                  <a:latin typeface="Leelawadee" pitchFamily="34" charset="-34"/>
                  <a:cs typeface="Leelawadee" pitchFamily="34" charset="-34"/>
                </a:rPr>
                <a:t>9 Sector Académico</a:t>
              </a:r>
              <a:endParaRPr lang="en-US" sz="1500" dirty="0">
                <a:solidFill>
                  <a:schemeClr val="bg1"/>
                </a:solidFill>
                <a:latin typeface="Leelawadee" pitchFamily="34" charset="-34"/>
                <a:cs typeface="Leelawadee" pitchFamily="34" charset="-34"/>
              </a:endParaRPr>
            </a:p>
          </p:txBody>
        </p:sp>
      </p:grpSp>
      <p:grpSp>
        <p:nvGrpSpPr>
          <p:cNvPr id="18" name="Group 59"/>
          <p:cNvGrpSpPr/>
          <p:nvPr/>
        </p:nvGrpSpPr>
        <p:grpSpPr>
          <a:xfrm>
            <a:off x="5817096" y="5791200"/>
            <a:ext cx="1752600" cy="457200"/>
            <a:chOff x="2324930" y="1414687"/>
            <a:chExt cx="1370813" cy="870466"/>
          </a:xfrm>
          <a:solidFill>
            <a:schemeClr val="bg2">
              <a:lumMod val="50000"/>
            </a:schemeClr>
          </a:soli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61" name="Rounded Rectangle 60"/>
            <p:cNvSpPr/>
            <p:nvPr/>
          </p:nvSpPr>
          <p:spPr>
            <a:xfrm>
              <a:off x="2324930" y="1414687"/>
              <a:ext cx="1370813" cy="870466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2" name="Rounded Rectangle 10"/>
            <p:cNvSpPr/>
            <p:nvPr/>
          </p:nvSpPr>
          <p:spPr>
            <a:xfrm>
              <a:off x="2350425" y="1440182"/>
              <a:ext cx="1319823" cy="819476"/>
            </a:xfrm>
            <a:prstGeom prst="rect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4770" tIns="64770" rIns="64770" bIns="64770" spcCol="1270" anchor="ctr"/>
            <a:lstStyle/>
            <a:p>
              <a:pPr algn="ctr" defTabSz="7556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1500" dirty="0" smtClean="0">
                  <a:solidFill>
                    <a:schemeClr val="bg1"/>
                  </a:solidFill>
                  <a:latin typeface="Leelawadee" pitchFamily="34" charset="-34"/>
                  <a:cs typeface="Leelawadee" pitchFamily="34" charset="-34"/>
                </a:rPr>
                <a:t> </a:t>
              </a:r>
              <a:r>
                <a:rPr lang="en-US" sz="1200" dirty="0" smtClean="0">
                  <a:solidFill>
                    <a:schemeClr val="bg1"/>
                  </a:solidFill>
                  <a:latin typeface="Leelawadee" pitchFamily="34" charset="-34"/>
                  <a:cs typeface="Leelawadee" pitchFamily="34" charset="-34"/>
                </a:rPr>
                <a:t>2 REPRESENTANTES </a:t>
              </a:r>
              <a:r>
                <a:rPr lang="en-US" sz="1200" dirty="0">
                  <a:solidFill>
                    <a:schemeClr val="bg1"/>
                  </a:solidFill>
                  <a:latin typeface="Leelawadee" pitchFamily="34" charset="-34"/>
                  <a:cs typeface="Leelawadee" pitchFamily="34" charset="-34"/>
                </a:rPr>
                <a:t>DEL GOBIERNO</a:t>
              </a:r>
              <a:endParaRPr lang="en-US" sz="1500" dirty="0">
                <a:solidFill>
                  <a:schemeClr val="bg1"/>
                </a:solidFill>
                <a:latin typeface="Leelawadee" pitchFamily="34" charset="-34"/>
                <a:cs typeface="Leelawadee" pitchFamily="34" charset="-34"/>
              </a:endParaRPr>
            </a:p>
          </p:txBody>
        </p:sp>
      </p:grpSp>
      <p:sp>
        <p:nvSpPr>
          <p:cNvPr id="64" name="Left Brace 63"/>
          <p:cNvSpPr/>
          <p:nvPr/>
        </p:nvSpPr>
        <p:spPr>
          <a:xfrm>
            <a:off x="5436096" y="1676400"/>
            <a:ext cx="457200" cy="3276600"/>
          </a:xfrm>
          <a:prstGeom prst="leftBrace">
            <a:avLst>
              <a:gd name="adj1" fmla="val 8333"/>
              <a:gd name="adj2" fmla="val 1203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Left Brace 64"/>
          <p:cNvSpPr/>
          <p:nvPr/>
        </p:nvSpPr>
        <p:spPr>
          <a:xfrm>
            <a:off x="5436096" y="5105400"/>
            <a:ext cx="457200" cy="1219200"/>
          </a:xfrm>
          <a:prstGeom prst="leftBrace">
            <a:avLst>
              <a:gd name="adj1" fmla="val 13738"/>
              <a:gd name="adj2" fmla="val 3302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662" name="TextBox 43"/>
          <p:cNvSpPr txBox="1">
            <a:spLocks noChangeArrowheads="1"/>
          </p:cNvSpPr>
          <p:nvPr/>
        </p:nvSpPr>
        <p:spPr bwMode="auto">
          <a:xfrm>
            <a:off x="3710716" y="1792560"/>
            <a:ext cx="1284288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751" tIns="33376" rIns="66751" bIns="33376">
            <a:spAutoFit/>
          </a:bodyPr>
          <a:lstStyle/>
          <a:p>
            <a:pPr algn="ctr"/>
            <a:r>
              <a:rPr lang="es-PA" sz="1600" b="1" dirty="0" smtClean="0">
                <a:solidFill>
                  <a:srgbClr val="000000"/>
                </a:solidFill>
                <a:latin typeface="Leelawadee"/>
              </a:rPr>
              <a:t>60 </a:t>
            </a:r>
            <a:r>
              <a:rPr lang="es-PA" sz="1600" b="1" dirty="0">
                <a:solidFill>
                  <a:srgbClr val="000000"/>
                </a:solidFill>
                <a:latin typeface="Leelawadee"/>
              </a:rPr>
              <a:t>miembros con Voz y Voto</a:t>
            </a:r>
            <a:endParaRPr lang="es-ES" sz="1600" b="1" dirty="0">
              <a:latin typeface="Calibri" pitchFamily="34" charset="0"/>
            </a:endParaRPr>
          </a:p>
        </p:txBody>
      </p:sp>
      <p:sp>
        <p:nvSpPr>
          <p:cNvPr id="27663" name="TextBox 65"/>
          <p:cNvSpPr txBox="1">
            <a:spLocks noChangeArrowheads="1"/>
          </p:cNvSpPr>
          <p:nvPr/>
        </p:nvSpPr>
        <p:spPr bwMode="auto">
          <a:xfrm>
            <a:off x="3670910" y="5357812"/>
            <a:ext cx="10668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751" tIns="33376" rIns="66751" bIns="33376">
            <a:spAutoFit/>
          </a:bodyPr>
          <a:lstStyle/>
          <a:p>
            <a:pPr algn="ctr"/>
            <a:r>
              <a:rPr lang="es-PA" sz="1400" b="1" dirty="0" smtClean="0">
                <a:solidFill>
                  <a:srgbClr val="000000"/>
                </a:solidFill>
                <a:latin typeface="Leelawadee"/>
              </a:rPr>
              <a:t>11 </a:t>
            </a:r>
            <a:r>
              <a:rPr lang="es-PA" sz="1400" b="1" dirty="0">
                <a:solidFill>
                  <a:srgbClr val="000000"/>
                </a:solidFill>
                <a:latin typeface="Leelawadee"/>
              </a:rPr>
              <a:t>miembros con Voz</a:t>
            </a:r>
            <a:endParaRPr lang="es-ES" sz="1400" b="1" dirty="0">
              <a:latin typeface="Calibri" pitchFamily="34" charset="0"/>
            </a:endParaRPr>
          </a:p>
        </p:txBody>
      </p:sp>
      <p:grpSp>
        <p:nvGrpSpPr>
          <p:cNvPr id="27664" name="Group 10"/>
          <p:cNvGrpSpPr>
            <a:grpSpLocks/>
          </p:cNvGrpSpPr>
          <p:nvPr/>
        </p:nvGrpSpPr>
        <p:grpSpPr bwMode="auto">
          <a:xfrm>
            <a:off x="1196116" y="4154760"/>
            <a:ext cx="1257300" cy="342900"/>
            <a:chOff x="4000368" y="1414687"/>
            <a:chExt cx="1370813" cy="870466"/>
          </a:xfrm>
        </p:grpSpPr>
        <p:sp>
          <p:nvSpPr>
            <p:cNvPr id="6" name="Rounded Rectangle 11"/>
            <p:cNvSpPr/>
            <p:nvPr/>
          </p:nvSpPr>
          <p:spPr>
            <a:xfrm>
              <a:off x="4000368" y="1414687"/>
              <a:ext cx="1370813" cy="87046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681" name="Rounded Rectangle 13"/>
            <p:cNvSpPr>
              <a:spLocks noChangeArrowheads="1"/>
            </p:cNvSpPr>
            <p:nvPr/>
          </p:nvSpPr>
          <p:spPr bwMode="auto">
            <a:xfrm>
              <a:off x="4026730" y="1439138"/>
              <a:ext cx="1318089" cy="82156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7282" tIns="47282" rIns="47282" bIns="47282" anchor="ctr"/>
            <a:lstStyle/>
            <a:p>
              <a:pPr algn="ctr"/>
              <a:r>
                <a:rPr lang="es-SV" sz="900" b="1" dirty="0">
                  <a:solidFill>
                    <a:srgbClr val="000000"/>
                  </a:solidFill>
                  <a:latin typeface="Calibri" pitchFamily="34" charset="0"/>
                </a:rPr>
                <a:t>Comisiones Especiales</a:t>
              </a:r>
              <a:endParaRPr lang="es-ES" dirty="0">
                <a:latin typeface="Calibri" pitchFamily="34" charset="0"/>
              </a:endParaRPr>
            </a:p>
          </p:txBody>
        </p:sp>
      </p:grpSp>
      <p:grpSp>
        <p:nvGrpSpPr>
          <p:cNvPr id="27665" name="Group 10"/>
          <p:cNvGrpSpPr>
            <a:grpSpLocks/>
          </p:cNvGrpSpPr>
          <p:nvPr/>
        </p:nvGrpSpPr>
        <p:grpSpPr bwMode="auto">
          <a:xfrm>
            <a:off x="1196116" y="3468960"/>
            <a:ext cx="1257300" cy="414338"/>
            <a:chOff x="4000368" y="1414687"/>
            <a:chExt cx="1370813" cy="870466"/>
          </a:xfrm>
        </p:grpSpPr>
        <p:sp>
          <p:nvSpPr>
            <p:cNvPr id="12" name="Rounded Rectangle 11"/>
            <p:cNvSpPr/>
            <p:nvPr/>
          </p:nvSpPr>
          <p:spPr>
            <a:xfrm>
              <a:off x="4000368" y="1414687"/>
              <a:ext cx="1370813" cy="870466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27679" name="Rounded Rectangle 13"/>
            <p:cNvSpPr>
              <a:spLocks noChangeArrowheads="1"/>
            </p:cNvSpPr>
            <p:nvPr/>
          </p:nvSpPr>
          <p:spPr bwMode="auto">
            <a:xfrm>
              <a:off x="4026730" y="1439138"/>
              <a:ext cx="1318089" cy="82156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7282" tIns="47282" rIns="47282" bIns="47282" anchor="ctr"/>
            <a:lstStyle/>
            <a:p>
              <a:pPr algn="ctr"/>
              <a:r>
                <a:rPr lang="es-SV" sz="900" b="1">
                  <a:solidFill>
                    <a:srgbClr val="000000"/>
                  </a:solidFill>
                  <a:latin typeface="Calibri" pitchFamily="34" charset="0"/>
                </a:rPr>
                <a:t>Comisión Permanente</a:t>
              </a:r>
              <a:endParaRPr lang="es-ES">
                <a:latin typeface="Calibri" pitchFamily="34" charset="0"/>
              </a:endParaRPr>
            </a:p>
          </p:txBody>
        </p:sp>
      </p:grpSp>
      <p:cxnSp>
        <p:nvCxnSpPr>
          <p:cNvPr id="10" name="Shape 26"/>
          <p:cNvCxnSpPr>
            <a:cxnSpLocks noChangeShapeType="1"/>
          </p:cNvCxnSpPr>
          <p:nvPr/>
        </p:nvCxnSpPr>
        <p:spPr bwMode="auto">
          <a:xfrm rot="5400000">
            <a:off x="1710466" y="3985959"/>
            <a:ext cx="228600" cy="0"/>
          </a:xfrm>
          <a:prstGeom prst="bentConnector3">
            <a:avLst>
              <a:gd name="adj1" fmla="val 50000"/>
            </a:avLst>
          </a:prstGeom>
          <a:noFill/>
          <a:ln w="15875" algn="ctr">
            <a:solidFill>
              <a:srgbClr val="4F81BD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27673" name="Imagen 5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152400"/>
            <a:ext cx="1275481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74" name="Line 2"/>
          <p:cNvSpPr>
            <a:spLocks noChangeShapeType="1"/>
          </p:cNvSpPr>
          <p:nvPr/>
        </p:nvSpPr>
        <p:spPr bwMode="auto">
          <a:xfrm>
            <a:off x="1905000" y="762000"/>
            <a:ext cx="6705600" cy="0"/>
          </a:xfrm>
          <a:prstGeom prst="line">
            <a:avLst/>
          </a:prstGeom>
          <a:noFill/>
          <a:ln w="76200" cmpd="tri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7676" name="Rectangle 37"/>
          <p:cNvSpPr>
            <a:spLocks noChangeArrowheads="1"/>
          </p:cNvSpPr>
          <p:nvPr/>
        </p:nvSpPr>
        <p:spPr bwMode="auto">
          <a:xfrm>
            <a:off x="1981200" y="8382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SV" sz="2400" b="1" dirty="0">
                <a:latin typeface="Arial Narrow" pitchFamily="34" charset="0"/>
              </a:rPr>
              <a:t>Estructura del CES</a:t>
            </a:r>
            <a:endParaRPr lang="es-E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73" name="Imagen 5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152400"/>
            <a:ext cx="1275481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74" name="Line 2"/>
          <p:cNvSpPr>
            <a:spLocks noChangeShapeType="1"/>
          </p:cNvSpPr>
          <p:nvPr/>
        </p:nvSpPr>
        <p:spPr bwMode="auto">
          <a:xfrm>
            <a:off x="1905000" y="762000"/>
            <a:ext cx="6705600" cy="0"/>
          </a:xfrm>
          <a:prstGeom prst="line">
            <a:avLst/>
          </a:prstGeom>
          <a:noFill/>
          <a:ln w="76200" cmpd="tri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7676" name="Rectangle 37"/>
          <p:cNvSpPr>
            <a:spLocks noChangeArrowheads="1"/>
          </p:cNvSpPr>
          <p:nvPr/>
        </p:nvSpPr>
        <p:spPr bwMode="auto">
          <a:xfrm>
            <a:off x="2411760" y="847725"/>
            <a:ext cx="411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SV" sz="2400" b="1" dirty="0" smtClean="0">
                <a:latin typeface="Arial Narrow" pitchFamily="34" charset="0"/>
              </a:rPr>
              <a:t>Secretaría Ejecutiva</a:t>
            </a:r>
            <a:endParaRPr lang="es-ES" sz="2400" b="1" dirty="0">
              <a:latin typeface="Arial Narrow" pitchFamily="34" charset="0"/>
            </a:endParaRPr>
          </a:p>
        </p:txBody>
      </p:sp>
      <p:graphicFrame>
        <p:nvGraphicFramePr>
          <p:cNvPr id="3" name="2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59958363"/>
              </p:ext>
            </p:extLst>
          </p:nvPr>
        </p:nvGraphicFramePr>
        <p:xfrm>
          <a:off x="467544" y="1389063"/>
          <a:ext cx="8352927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6322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1143000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 lvl="0"/>
            <a:r>
              <a:rPr lang="es-MX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7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 </a:t>
            </a:r>
            <a:r>
              <a:rPr lang="es-MX" sz="27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SV" sz="2700" b="1" dirty="0" smtClean="0">
                <a:solidFill>
                  <a:schemeClr val="bg1"/>
                </a:solidFill>
                <a:effectLst/>
              </a:rPr>
              <a:t>Espacio de diálogo integrado por los sectores sociales, sindicatos, empresas y gobierno, establecido y en funcionamiento</a:t>
            </a:r>
            <a:r>
              <a:rPr lang="es-SV" sz="49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SV" sz="49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SV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7642564"/>
              </p:ext>
            </p:extLst>
          </p:nvPr>
        </p:nvGraphicFramePr>
        <p:xfrm>
          <a:off x="179512" y="1600200"/>
          <a:ext cx="8507288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212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224136"/>
          </a:xfrm>
          <a:solidFill>
            <a:schemeClr val="tx2"/>
          </a:solidFill>
        </p:spPr>
        <p:txBody>
          <a:bodyPr>
            <a:normAutofit/>
          </a:bodyPr>
          <a:lstStyle/>
          <a:p>
            <a:pPr lvl="0"/>
            <a:r>
              <a:rPr lang="es-MX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 </a:t>
            </a:r>
            <a:r>
              <a:rPr lang="es-MX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SV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Fortalecimiento de los sectores que conforman el CES</a:t>
            </a:r>
            <a:endParaRPr lang="es-SV" sz="53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Fortalecimiento administrativo e institucional de los sectores.</a:t>
            </a:r>
          </a:p>
          <a:p>
            <a:r>
              <a:rPr lang="es-MX" dirty="0" smtClean="0"/>
              <a:t>Fortalecimiento de las capacidades de los consejeros: capacitaciones, foros </a:t>
            </a:r>
            <a:r>
              <a:rPr lang="es-MX" dirty="0"/>
              <a:t>e </a:t>
            </a:r>
            <a:r>
              <a:rPr lang="es-MX" dirty="0" smtClean="0"/>
              <a:t>intercambios</a:t>
            </a:r>
          </a:p>
          <a:p>
            <a:r>
              <a:rPr lang="es-MX" dirty="0" smtClean="0"/>
              <a:t>Fortalecimiento </a:t>
            </a:r>
            <a:r>
              <a:rPr lang="es-MX" dirty="0"/>
              <a:t>de capacidades de consejeros: diálogo democrático, política fiscal, reforma a sistema de pensiones, entre otros.</a:t>
            </a:r>
          </a:p>
          <a:p>
            <a:endParaRPr lang="es-MX" dirty="0" smtClean="0"/>
          </a:p>
          <a:p>
            <a:endParaRPr lang="es-MX" dirty="0" smtClean="0"/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00756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301006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 lvl="0"/>
            <a:r>
              <a:rPr lang="es-MX" sz="3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sz="3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31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 </a:t>
            </a:r>
            <a:r>
              <a:rPr lang="es-MX" sz="31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s-MX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SV" sz="2700" b="1" dirty="0" smtClean="0">
                <a:solidFill>
                  <a:schemeClr val="bg1"/>
                </a:solidFill>
                <a:effectLst/>
              </a:rPr>
              <a:t>El conocimiento y la información de calidad para favorecer </a:t>
            </a:r>
            <a:r>
              <a:rPr lang="es-SV" sz="2200" b="1" dirty="0" smtClean="0">
                <a:solidFill>
                  <a:schemeClr val="bg1"/>
                </a:solidFill>
                <a:effectLst/>
              </a:rPr>
              <a:t>el</a:t>
            </a:r>
            <a:r>
              <a:rPr lang="es-SV" sz="2700" b="1" dirty="0" smtClean="0">
                <a:solidFill>
                  <a:schemeClr val="bg1"/>
                </a:solidFill>
                <a:effectLst/>
              </a:rPr>
              <a:t> diálogo y la construcción de propuestas de políticas públicas, generado</a:t>
            </a:r>
            <a:r>
              <a:rPr lang="es-SV" sz="4900" b="1" dirty="0" smtClean="0">
                <a:effectLst/>
              </a:rPr>
              <a:t/>
            </a:r>
            <a:br>
              <a:rPr lang="es-SV" sz="4900" b="1" dirty="0" smtClean="0">
                <a:effectLst/>
              </a:rPr>
            </a:br>
            <a:endParaRPr lang="es-SV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MX" sz="2600" dirty="0" smtClean="0"/>
              <a:t>Incorporación del CES- El Salvador a </a:t>
            </a:r>
            <a:r>
              <a:rPr lang="es-MX" sz="2600" dirty="0" smtClean="0"/>
              <a:t>AICESIS y CESLAC</a:t>
            </a:r>
            <a:endParaRPr lang="es-MX" sz="2600" dirty="0" smtClean="0"/>
          </a:p>
          <a:p>
            <a:pPr lvl="0"/>
            <a:r>
              <a:rPr lang="es-SV" sz="2600" dirty="0" smtClean="0"/>
              <a:t>Reuniones de Comisiones Especiales creadas para  </a:t>
            </a:r>
            <a:r>
              <a:rPr lang="es-SV" sz="2600" dirty="0" smtClean="0"/>
              <a:t>dictámenes  APP y BANDESAL,  dos opiniones: </a:t>
            </a:r>
            <a:r>
              <a:rPr lang="es-SV" sz="2600" dirty="0" smtClean="0"/>
              <a:t>Ley MYPES y </a:t>
            </a:r>
            <a:r>
              <a:rPr lang="es-SV" sz="2600" dirty="0" smtClean="0"/>
              <a:t> </a:t>
            </a:r>
            <a:r>
              <a:rPr lang="es-SV" sz="2600" dirty="0" smtClean="0"/>
              <a:t>Soberanía Alimentaria. </a:t>
            </a:r>
          </a:p>
          <a:p>
            <a:pPr lvl="0"/>
            <a:r>
              <a:rPr lang="es-MX" sz="2600" dirty="0" smtClean="0"/>
              <a:t>Propuesta de Políticas de Educación Superior e </a:t>
            </a:r>
            <a:r>
              <a:rPr lang="es-MX" sz="2600" dirty="0" smtClean="0"/>
              <a:t>investigación de Educación y Desarrollo.  </a:t>
            </a:r>
            <a:endParaRPr lang="es-MX" sz="2600" dirty="0" smtClean="0"/>
          </a:p>
          <a:p>
            <a:pPr lvl="0"/>
            <a:r>
              <a:rPr lang="es-MX" sz="2600" dirty="0" smtClean="0"/>
              <a:t>Apoyo del programa de </a:t>
            </a:r>
            <a:r>
              <a:rPr lang="es-MX" sz="2600" dirty="0" err="1" smtClean="0"/>
              <a:t>EuroSociAL</a:t>
            </a:r>
            <a:r>
              <a:rPr lang="es-MX" sz="2600" dirty="0" smtClean="0"/>
              <a:t> para la generación de conocimiento favoreciendo el desarrollo de capacidades para la construcción de consensos y procesos de concertación</a:t>
            </a:r>
            <a:endParaRPr lang="es-SV" sz="2600" dirty="0" smtClean="0"/>
          </a:p>
        </p:txBody>
      </p:sp>
    </p:spTree>
    <p:extLst>
      <p:ext uri="{BB962C8B-B14F-4D97-AF65-F5344CB8AC3E}">
        <p14:creationId xmlns:p14="http://schemas.microsoft.com/office/powerpoint/2010/main" val="17585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3299</TotalTime>
  <Words>903</Words>
  <Application>Microsoft Office PowerPoint</Application>
  <PresentationFormat>Presentación en pantalla (4:3)</PresentationFormat>
  <Paragraphs>104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Office Theme</vt:lpstr>
      <vt:lpstr>Tema de Office</vt:lpstr>
      <vt:lpstr>1_Tema de Office</vt:lpstr>
      <vt:lpstr>2_Tema de Office</vt:lpstr>
      <vt:lpstr>Consejo Económico y Social   El Salvador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RESULTADO : Espacio de diálogo integrado por los sectores sociales, sindicatos, empresas y gobierno, establecido y en funcionamiento </vt:lpstr>
      <vt:lpstr>Resultado : Fortalecimiento de los sectores que conforman el CES</vt:lpstr>
      <vt:lpstr> RESULTADO : El conocimiento y la información de calidad para favorecer el diálogo y la construcción de propuestas de políticas públicas, generado </vt:lpstr>
      <vt:lpstr>DESAFIOS DEL CES 2013-2014</vt:lpstr>
      <vt:lpstr>Presentación de PowerPoint</vt:lpstr>
      <vt:lpstr>Presentación de PowerPoint</vt:lpstr>
      <vt:lpstr>Presentación de PowerPoint</vt:lpstr>
      <vt:lpstr>Presentación de PowerPoint</vt:lpstr>
    </vt:vector>
  </TitlesOfParts>
  <Company>Rush Computer Rentals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Comisión de Seguridad Ciudadana y Jurídica</dc:title>
  <dc:creator>Olga Cordon</dc:creator>
  <cp:lastModifiedBy>Claudia Dueñas</cp:lastModifiedBy>
  <cp:revision>450</cp:revision>
  <cp:lastPrinted>2012-06-18T17:04:54Z</cp:lastPrinted>
  <dcterms:created xsi:type="dcterms:W3CDTF">2010-10-21T21:06:07Z</dcterms:created>
  <dcterms:modified xsi:type="dcterms:W3CDTF">2013-09-21T17:43:09Z</dcterms:modified>
</cp:coreProperties>
</file>